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" name="Shape 8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" name="Shape 8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" name="Shape 9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3" name="Shape 10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" name="Shape 11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9" name="Shape 11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" name="Shape 12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" name="Shape 13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Diapositiva de título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ítulo y texto vertical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Título vertical y texto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ítulo y objeto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Encabezado de sección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Dos objeto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ació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Solo el título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7" name="Shape 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En blanco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ido con título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54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8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Imagen con título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3" name="Shape 6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hyperlink" Target="mailto:archivointermedio@mininterior.gob.ar" TargetMode="External"/><Relationship Id="rId9" Type="http://schemas.openxmlformats.org/officeDocument/2006/relationships/image" Target="../media/image17.png"/><Relationship Id="rId5" Type="http://schemas.openxmlformats.org/officeDocument/2006/relationships/hyperlink" Target="mailto:carolinarestauro@gmail.com" TargetMode="External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3.jpg"/><Relationship Id="rId5" Type="http://schemas.openxmlformats.org/officeDocument/2006/relationships/image" Target="../media/image5.jpg"/><Relationship Id="rId6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10.jpg"/><Relationship Id="rId5" Type="http://schemas.openxmlformats.org/officeDocument/2006/relationships/image" Target="../media/image19.jpg"/><Relationship Id="rId6" Type="http://schemas.openxmlformats.org/officeDocument/2006/relationships/image" Target="../media/image21.jpg"/><Relationship Id="rId7" Type="http://schemas.openxmlformats.org/officeDocument/2006/relationships/image" Target="../media/image16.jpg"/><Relationship Id="rId8" Type="http://schemas.openxmlformats.org/officeDocument/2006/relationships/image" Target="../media/image2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ctrTitle"/>
          </p:nvPr>
        </p:nvSpPr>
        <p:spPr>
          <a:xfrm>
            <a:off x="1259737" y="1175657"/>
            <a:ext cx="9659471" cy="18689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buClr>
                <a:srgbClr val="FF9C32"/>
              </a:buClr>
              <a:buSzPct val="25000"/>
              <a:buFont typeface="Arial"/>
              <a:buNone/>
            </a:pPr>
            <a:r>
              <a:rPr b="1" i="0" lang="en-US" sz="3600" u="none" cap="none" strike="noStrike">
                <a:solidFill>
                  <a:srgbClr val="FF9C32"/>
                </a:solidFill>
                <a:latin typeface="Arial"/>
                <a:ea typeface="Arial"/>
                <a:cs typeface="Arial"/>
                <a:sym typeface="Arial"/>
              </a:rPr>
              <a:t>III Seminario de Legislación Archivística “Reto Global para la Transparencia y Óptima rendición de cuentas”</a:t>
            </a:r>
          </a:p>
        </p:txBody>
      </p:sp>
      <p:sp>
        <p:nvSpPr>
          <p:cNvPr id="85" name="Shape 85"/>
          <p:cNvSpPr txBox="1"/>
          <p:nvPr>
            <p:ph idx="1" type="subTitle"/>
          </p:nvPr>
        </p:nvSpPr>
        <p:spPr>
          <a:xfrm>
            <a:off x="1008529" y="3928905"/>
            <a:ext cx="10152530" cy="140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buClr>
                <a:srgbClr val="00519E"/>
              </a:buClr>
              <a:buSzPct val="25000"/>
              <a:buFont typeface="Arial"/>
              <a:buNone/>
            </a:pPr>
            <a:r>
              <a:rPr b="0" i="0" lang="en-US" sz="3000" u="none" cap="none" strike="noStrike">
                <a:solidFill>
                  <a:srgbClr val="00519E"/>
                </a:solidFill>
                <a:latin typeface="Calibri"/>
                <a:ea typeface="Calibri"/>
                <a:cs typeface="Calibri"/>
                <a:sym typeface="Calibri"/>
              </a:rPr>
              <a:t>La salubridad en la Conservación de Archivos: hacia una normativa de archivos que incluya los riesgos ocupacionales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type="title"/>
          </p:nvPr>
        </p:nvSpPr>
        <p:spPr>
          <a:xfrm>
            <a:off x="838200" y="877950"/>
            <a:ext cx="10515600" cy="8130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Conclusiones y recomendaciones</a:t>
            </a:r>
          </a:p>
        </p:txBody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406400" lvl="0" marL="457200" rtl="0">
              <a:spcBef>
                <a:spcPts val="0"/>
              </a:spcBef>
            </a:pPr>
            <a:r>
              <a:rPr lang="en-US"/>
              <a:t>No existe una legislación específica sobre los riesgos ocupacionales en los Archivos</a:t>
            </a:r>
          </a:p>
          <a:p>
            <a:pPr indent="-406400" lvl="0" marL="457200" rtl="0">
              <a:spcBef>
                <a:spcPts val="0"/>
              </a:spcBef>
            </a:pPr>
            <a:r>
              <a:rPr lang="en-US"/>
              <a:t>Profundizar, clasificar cada riesgo laboral</a:t>
            </a:r>
          </a:p>
          <a:p>
            <a:pPr indent="-406400" lvl="0" marL="457200" rtl="0">
              <a:spcBef>
                <a:spcPts val="0"/>
              </a:spcBef>
            </a:pPr>
            <a:r>
              <a:rPr lang="en-US"/>
              <a:t>Mapa de riesgos</a:t>
            </a:r>
          </a:p>
          <a:p>
            <a:pPr indent="-406400" lvl="0" marL="457200" rtl="0">
              <a:spcBef>
                <a:spcPts val="0"/>
              </a:spcBef>
            </a:pPr>
            <a:r>
              <a:rPr lang="en-US"/>
              <a:t>Capacitación y concientización </a:t>
            </a:r>
          </a:p>
          <a:p>
            <a:pPr indent="-406400" lvl="0" marL="457200">
              <a:spcBef>
                <a:spcPts val="0"/>
              </a:spcBef>
            </a:pPr>
            <a:r>
              <a:rPr lang="en-US"/>
              <a:t>AGN: Normativa específica. Tratamientos normalizados de conservación que ayuden a disminuir los riesgos ocupacionales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hape 157"/>
          <p:cNvPicPr preferRelativeResize="0"/>
          <p:nvPr/>
        </p:nvPicPr>
        <p:blipFill rotWithShape="1">
          <a:blip r:embed="rId3">
            <a:alphaModFix/>
          </a:blip>
          <a:srcRect b="33251" l="18010" r="15212" t="8309"/>
          <a:stretch/>
        </p:blipFill>
        <p:spPr>
          <a:xfrm>
            <a:off x="2216100" y="4449738"/>
            <a:ext cx="2362209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>
            <p:ph idx="1" type="body"/>
          </p:nvPr>
        </p:nvSpPr>
        <p:spPr>
          <a:xfrm>
            <a:off x="838200" y="1869025"/>
            <a:ext cx="10515600" cy="4351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rPr lang="en-US" sz="4800"/>
              <a:t>¡Muchas Gracias!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-US" sz="1800"/>
              <a:t>ARCHIVO GENERAL DE LA NACIÓN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-US" sz="1800"/>
              <a:t>ARCHIVO INTERMEDIO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-US" sz="1800" u="sng">
                <a:solidFill>
                  <a:schemeClr val="hlink"/>
                </a:solidFill>
                <a:hlinkClick r:id="rId4"/>
              </a:rPr>
              <a:t>archivointermedio@mininterior.gob.ar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-US" sz="1800" u="sng">
                <a:solidFill>
                  <a:schemeClr val="hlink"/>
                </a:solidFill>
                <a:hlinkClick r:id="rId5"/>
              </a:rPr>
              <a:t>carolinarestauro@gmail.com</a:t>
            </a:r>
          </a:p>
          <a:p>
            <a:pPr lvl="0" algn="ctr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159" name="Shape 1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4013" y="239163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 rotWithShape="1">
          <a:blip r:embed="rId7">
            <a:alphaModFix/>
          </a:blip>
          <a:srcRect b="36552" l="0" r="0" t="0"/>
          <a:stretch/>
        </p:blipFill>
        <p:spPr>
          <a:xfrm>
            <a:off x="647975" y="1716550"/>
            <a:ext cx="2306014" cy="214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 rotWithShape="1">
          <a:blip r:embed="rId8">
            <a:alphaModFix/>
          </a:blip>
          <a:srcRect b="37729" l="0" r="0" t="0"/>
          <a:stretch/>
        </p:blipFill>
        <p:spPr>
          <a:xfrm>
            <a:off x="8501621" y="4449756"/>
            <a:ext cx="2143124" cy="1970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 rotWithShape="1">
          <a:blip r:embed="rId9">
            <a:alphaModFix/>
          </a:blip>
          <a:srcRect b="32069" l="19472" r="17752" t="0"/>
          <a:stretch/>
        </p:blipFill>
        <p:spPr>
          <a:xfrm>
            <a:off x="9210675" y="1716550"/>
            <a:ext cx="2143125" cy="231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838200" y="844062"/>
            <a:ext cx="10515600" cy="981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</a:p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Situación actual de los Archivos de la APN de Argentina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Objetivos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Marco teórico: Cultura de la Prevención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Riesgos ocupacionales en los archivos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Falta de una legislación especifica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Conclusiones y recomendaciones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647280" y="1286598"/>
            <a:ext cx="9210152" cy="9236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Algunos Archivos de la APN</a:t>
            </a:r>
          </a:p>
        </p:txBody>
      </p:sp>
      <p:pic>
        <p:nvPicPr>
          <p:cNvPr descr="01Obstaculización pasillo piso 5.JPG" id="97" name="Shape 9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47113" r="0" t="0"/>
          <a:stretch/>
        </p:blipFill>
        <p:spPr>
          <a:xfrm>
            <a:off x="4445115" y="2491846"/>
            <a:ext cx="2753100" cy="3904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P2625.JPG" id="98" name="Shape 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51949" y="1381975"/>
            <a:ext cx="1669894" cy="21990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-doc en caja sobre piso pasillo distribuidor.JPG" id="99" name="Shape 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380" y="3715156"/>
            <a:ext cx="3082243" cy="23405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P2631.JPG" id="100" name="Shape 1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45726" y="3831099"/>
            <a:ext cx="3226348" cy="245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838200" y="6539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Otros Archivos de la APN</a:t>
            </a:r>
          </a:p>
        </p:txBody>
      </p:sp>
      <p:pic>
        <p:nvPicPr>
          <p:cNvPr descr="3estanteria  dep. 5to piso.JPG" id="106" name="Shape 10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415" y="2907766"/>
            <a:ext cx="4364100" cy="327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scontaminación puntual.JPG" id="107" name="Shape 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1528" y="2188103"/>
            <a:ext cx="2572932" cy="19538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230232.JPG" id="108" name="Shape 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41526" y="3788451"/>
            <a:ext cx="3150372" cy="2392326"/>
          </a:xfrm>
          <a:prstGeom prst="rect">
            <a:avLst/>
          </a:prstGeom>
          <a:noFill/>
          <a:ln>
            <a:noFill/>
          </a:ln>
        </p:spPr>
      </p:pic>
      <p:sp>
        <p:nvSpPr>
          <p:cNvPr descr="Resultado de imagen para archivos del ministerio de economía" id="109" name="Shape 10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Resultado de imagen para archivos del ministerio de economía" id="110" name="Shape 11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l gobierno reglamentó la Ley de Acceso a la Información Pública" id="111" name="Shape 111"/>
          <p:cNvPicPr preferRelativeResize="0"/>
          <p:nvPr/>
        </p:nvPicPr>
        <p:blipFill rotWithShape="1">
          <a:blip r:embed="rId6">
            <a:alphaModFix/>
          </a:blip>
          <a:srcRect b="38885" l="60735" r="0" t="0"/>
          <a:stretch/>
        </p:blipFill>
        <p:spPr>
          <a:xfrm>
            <a:off x="7886363" y="2188101"/>
            <a:ext cx="3882116" cy="3727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Visibilizar, analizar y difundir los riesgos ocupacionales provenientes de las tareas de conservación en los archivos.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Investigar sobre la normativa argentina vigente que se aplique a dichos riesgos.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Generar una agenda de problemas para evaluar e incluir en una normativa específica para archivos.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Minimizar los riesgos a través de la  capacitación. 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Difundir las buenas prácticas en cuanto a la protección personal mínima necesaria. 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>
            <a:off x="838200" y="1227033"/>
            <a:ext cx="10134600" cy="598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Marco teórico: Cultura de la Prevención</a:t>
            </a:r>
            <a:b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</a:p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838200" y="1825625"/>
            <a:ext cx="10515600" cy="48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(CyMAT) impulsado por la OIT en su “</a:t>
            </a:r>
            <a:r>
              <a:rPr b="0" i="1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 Internacional para el Mejoramiento de las Condiciones y Medio Ambiente de Trabajo-PIACT” </a:t>
            </a:r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1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Actividades normativas de la OIT en el ámbito de la seguridad y la salud en el trabajo: estudio detallado para la discusión con miras a la elaboración de un plan de acción sobre dichas actividades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su VI informe (2003)</a:t>
            </a:r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Concepto de </a:t>
            </a:r>
            <a:r>
              <a:rPr b="0" i="1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Cultura de Seguridad en el lugar de trabajo</a:t>
            </a:r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5263"/>
              <a:buFont typeface="Arial"/>
              <a:buChar char="•"/>
            </a:pP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eresa Andrea Balta (2011) la </a:t>
            </a:r>
            <a:r>
              <a:rPr b="0" i="1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Salud laboral en los Archivos</a:t>
            </a:r>
          </a:p>
          <a:p>
            <a:pPr indent="-2540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Laguarde María Laura (Laguarde, et al. , 2009) </a:t>
            </a:r>
            <a:r>
              <a:rPr b="0" i="1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Condiciones ambientales en el sistema de bibliotecas públicas de la Municipalidad del partido General Pueyrredón: Estudio de las condiciones del medio ambiente y de los factores de riesgo, y su percepción por parte de los trabajadores durante el periodo 2008-2009.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838200" y="884255"/>
            <a:ext cx="10515600" cy="8064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RIESGOS OCUPACIONALES EN LOS ARCHIVOS</a:t>
            </a:r>
          </a:p>
        </p:txBody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838200" y="4605100"/>
            <a:ext cx="10515600" cy="21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Rosas, M. Laura: Impacto de riesgos de los trabajadores de Archivo. Formato poster  XII CAM. Córdoba. 2017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Riesgos de seguridad, de medioambiente físico, contaminantes, ergonómicos y psicosociales que interactúan entre sí en un contexto determinado según lo especifica el </a:t>
            </a:r>
            <a:r>
              <a:rPr b="0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Círculo de Clerc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Z:\CAROLINA\riesgos ocup CAM.jpg" id="129" name="Shape 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0832" y="1510063"/>
            <a:ext cx="2204522" cy="3095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838200" y="6252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Riesgos ocupacionales en los Archivos</a:t>
            </a:r>
          </a:p>
        </p:txBody>
      </p:sp>
      <p:pic>
        <p:nvPicPr>
          <p:cNvPr descr="IMGP2674.JPG" id="135" name="Shape 1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3250" y="4159875"/>
            <a:ext cx="3109500" cy="233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P3387.JPG" id="136" name="Shape 136"/>
          <p:cNvPicPr preferRelativeResize="0"/>
          <p:nvPr/>
        </p:nvPicPr>
        <p:blipFill rotWithShape="1">
          <a:blip r:embed="rId4">
            <a:alphaModFix/>
          </a:blip>
          <a:srcRect b="11079" l="-16721" r="25894" t="0"/>
          <a:stretch/>
        </p:blipFill>
        <p:spPr>
          <a:xfrm>
            <a:off x="182250" y="2469950"/>
            <a:ext cx="2661226" cy="3247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P1924.JPG" id="137" name="Shape 1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41287" y="4236304"/>
            <a:ext cx="2869929" cy="21793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P3069.JPG" id="138" name="Shape 1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55950" y="2166937"/>
            <a:ext cx="2440599" cy="1853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P2995.JPG" id="139" name="Shape 1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8234152" y="2027451"/>
            <a:ext cx="2332099" cy="1770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P1865.JPG" id="140" name="Shape 140"/>
          <p:cNvPicPr preferRelativeResize="0"/>
          <p:nvPr/>
        </p:nvPicPr>
        <p:blipFill rotWithShape="1">
          <a:blip r:embed="rId8">
            <a:alphaModFix/>
          </a:blip>
          <a:srcRect b="31401" l="30111" r="39545" t="26567"/>
          <a:stretch/>
        </p:blipFill>
        <p:spPr>
          <a:xfrm>
            <a:off x="2999187" y="3447300"/>
            <a:ext cx="1560662" cy="288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838200" y="1010475"/>
            <a:ext cx="10515600" cy="8151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Legislación</a:t>
            </a:r>
          </a:p>
        </p:txBody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838200" y="1825625"/>
            <a:ext cx="10515600" cy="4767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 algn="just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>
              <a:spcBef>
                <a:spcPts val="0"/>
              </a:spcBef>
            </a:pPr>
            <a:r>
              <a:rPr lang="en-US"/>
              <a:t>Ley nacional 19.587 de higiene y seguridad en el trabajo</a:t>
            </a:r>
          </a:p>
          <a:p>
            <a:pPr indent="-406400" lvl="0" marL="457200" rtl="0">
              <a:spcBef>
                <a:spcPts val="0"/>
              </a:spcBef>
            </a:pPr>
            <a:r>
              <a:rPr lang="en-US"/>
              <a:t>Ley 24557 Riesgos de trabajo. Art 6 inciso 2. Decreto 658/96 Listado de enfermedades</a:t>
            </a:r>
          </a:p>
          <a:p>
            <a:pPr indent="-406400" lvl="0" marL="457200" rtl="0">
              <a:spcBef>
                <a:spcPts val="0"/>
              </a:spcBef>
            </a:pPr>
            <a:r>
              <a:rPr lang="en-US"/>
              <a:t>Decreto 49/14</a:t>
            </a:r>
          </a:p>
          <a:p>
            <a:pPr indent="-406400" lvl="0" marL="457200" rtl="0">
              <a:spcBef>
                <a:spcPts val="0"/>
              </a:spcBef>
            </a:pPr>
            <a:r>
              <a:rPr lang="en-US"/>
              <a:t>Ley 24051 Residuos peligrosos código H6.2 categorías Y1, Y2,Y3 Sustancias infecciosas</a:t>
            </a:r>
          </a:p>
          <a:p>
            <a:pPr indent="-406400" lvl="0" marL="457200" rtl="0">
              <a:spcBef>
                <a:spcPts val="0"/>
              </a:spcBef>
            </a:pPr>
            <a:r>
              <a:rPr lang="en-US"/>
              <a:t>Ley N° 20.744 – Texto ordenado por decreto 390/1976. Ley de contrato de trabajo. Art. 200</a:t>
            </a:r>
          </a:p>
          <a:p>
            <a:pPr indent="-406400" lvl="0" marL="457200">
              <a:spcBef>
                <a:spcPts val="0"/>
              </a:spcBef>
            </a:pPr>
            <a:r>
              <a:rPr lang="en-US"/>
              <a:t>Convenio colectivo de trabajo sectorial del empleo  público SINEP. Art. 102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