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sldIdLst>
    <p:sldId id="256" r:id="rId2"/>
    <p:sldId id="290" r:id="rId3"/>
    <p:sldId id="257" r:id="rId4"/>
    <p:sldId id="258" r:id="rId5"/>
    <p:sldId id="259" r:id="rId6"/>
    <p:sldId id="260" r:id="rId7"/>
    <p:sldId id="281" r:id="rId8"/>
    <p:sldId id="267" r:id="rId9"/>
    <p:sldId id="268" r:id="rId10"/>
    <p:sldId id="269" r:id="rId11"/>
    <p:sldId id="270" r:id="rId12"/>
    <p:sldId id="271" r:id="rId13"/>
    <p:sldId id="272" r:id="rId14"/>
    <p:sldId id="273" r:id="rId15"/>
    <p:sldId id="276" r:id="rId16"/>
    <p:sldId id="282" r:id="rId17"/>
    <p:sldId id="283" r:id="rId18"/>
    <p:sldId id="284" r:id="rId19"/>
    <p:sldId id="285" r:id="rId20"/>
    <p:sldId id="287" r:id="rId21"/>
    <p:sldId id="286" r:id="rId22"/>
    <p:sldId id="288" r:id="rId23"/>
    <p:sldId id="289" r:id="rId24"/>
    <p:sldId id="275" r:id="rId25"/>
    <p:sldId id="274" r:id="rId26"/>
    <p:sldId id="291" r:id="rId27"/>
    <p:sldId id="292" r:id="rId28"/>
    <p:sldId id="293" r:id="rId29"/>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C32"/>
    <a:srgbClr val="0051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9"/>
    <p:restoredTop sz="94681"/>
  </p:normalViewPr>
  <p:slideViewPr>
    <p:cSldViewPr snapToGrid="0" snapToObjects="1">
      <p:cViewPr varScale="1">
        <p:scale>
          <a:sx n="87" d="100"/>
          <a:sy n="87" d="100"/>
        </p:scale>
        <p:origin x="5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91590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24069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6789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32274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59492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5231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891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3140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759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18408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AFEFD57C-3904-2243-BFA3-4D5057487E9B}" type="datetimeFigureOut">
              <a:rPr lang="es-ES_tradnl" smtClean="0"/>
              <a:t>15/10/2017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634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FD57C-3904-2243-BFA3-4D5057487E9B}" type="datetimeFigureOut">
              <a:rPr lang="es-ES_tradnl" smtClean="0"/>
              <a:t>15/10/2017</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36F0E-CD56-7D49-BE59-21A3219B8A88}" type="slidenum">
              <a:rPr lang="es-ES_tradnl" smtClean="0"/>
              <a:t>‹Nº›</a:t>
            </a:fld>
            <a:endParaRPr lang="es-ES_tradnl"/>
          </a:p>
        </p:txBody>
      </p:sp>
    </p:spTree>
    <p:extLst>
      <p:ext uri="{BB962C8B-B14F-4D97-AF65-F5344CB8AC3E}">
        <p14:creationId xmlns:p14="http://schemas.microsoft.com/office/powerpoint/2010/main" val="173207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l"/>
            <a:r>
              <a:rPr lang="es-ES_tradnl" sz="3100" b="1" dirty="0" smtClean="0">
                <a:solidFill>
                  <a:srgbClr val="FF9C32"/>
                </a:solidFill>
                <a:latin typeface="Arial" charset="0"/>
                <a:ea typeface="Arial" charset="0"/>
                <a:cs typeface="Arial" charset="0"/>
              </a:rPr>
              <a:t>ÓRGANOS </a:t>
            </a:r>
            <a:r>
              <a:rPr lang="es-ES_tradnl" sz="3100" b="1" dirty="0">
                <a:solidFill>
                  <a:srgbClr val="FF9C32"/>
                </a:solidFill>
                <a:latin typeface="Arial" charset="0"/>
                <a:ea typeface="Arial" charset="0"/>
                <a:cs typeface="Arial" charset="0"/>
              </a:rPr>
              <a:t>COLEGIADOS, TIPOLOGÍA DOCUMENTAL  Y NORMATIVA COSTARRICENSE</a:t>
            </a:r>
          </a:p>
        </p:txBody>
      </p:sp>
      <p:sp>
        <p:nvSpPr>
          <p:cNvPr id="3" name="Subtítulo 2"/>
          <p:cNvSpPr>
            <a:spLocks noGrp="1"/>
          </p:cNvSpPr>
          <p:nvPr>
            <p:ph type="subTitle" idx="1"/>
          </p:nvPr>
        </p:nvSpPr>
        <p:spPr/>
        <p:txBody>
          <a:bodyPr>
            <a:noAutofit/>
          </a:bodyPr>
          <a:lstStyle/>
          <a:p>
            <a:pPr algn="l"/>
            <a:r>
              <a:rPr lang="es-CR" sz="3000" dirty="0" smtClean="0">
                <a:solidFill>
                  <a:srgbClr val="00519E"/>
                </a:solidFill>
              </a:rPr>
              <a:t> María Teresa Bermúdez Muñoz. </a:t>
            </a:r>
            <a:r>
              <a:rPr lang="es-CR" sz="3000" dirty="0" smtClean="0">
                <a:solidFill>
                  <a:srgbClr val="00519E"/>
                </a:solidFill>
              </a:rPr>
              <a:t>Sección de Archivística. Escuela de Historia. Universidad de Costa Rica. </a:t>
            </a:r>
            <a:endParaRPr lang="es-ES_tradnl" sz="3000" dirty="0">
              <a:solidFill>
                <a:srgbClr val="00519E"/>
              </a:solidFill>
            </a:endParaRPr>
          </a:p>
        </p:txBody>
      </p:sp>
    </p:spTree>
    <p:extLst>
      <p:ext uri="{BB962C8B-B14F-4D97-AF65-F5344CB8AC3E}">
        <p14:creationId xmlns:p14="http://schemas.microsoft.com/office/powerpoint/2010/main" val="124930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_tradnl" dirty="0"/>
              <a:t>Órganos colegiados del  TSE</a:t>
            </a:r>
          </a:p>
        </p:txBody>
      </p:sp>
      <p:graphicFrame>
        <p:nvGraphicFramePr>
          <p:cNvPr id="4" name="Tabla 3"/>
          <p:cNvGraphicFramePr>
            <a:graphicFrameLocks noGrp="1"/>
          </p:cNvGraphicFramePr>
          <p:nvPr>
            <p:extLst>
              <p:ext uri="{D42A27DB-BD31-4B8C-83A1-F6EECF244321}">
                <p14:modId xmlns:p14="http://schemas.microsoft.com/office/powerpoint/2010/main" val="619319947"/>
              </p:ext>
            </p:extLst>
          </p:nvPr>
        </p:nvGraphicFramePr>
        <p:xfrm>
          <a:off x="198304" y="1322025"/>
          <a:ext cx="11155496" cy="5310129"/>
        </p:xfrm>
        <a:graphic>
          <a:graphicData uri="http://schemas.openxmlformats.org/drawingml/2006/table">
            <a:tbl>
              <a:tblPr firstRow="1" firstCol="1" lastRow="1" lastCol="1" bandRow="1" bandCol="1"/>
              <a:tblGrid>
                <a:gridCol w="1850833"/>
                <a:gridCol w="2555914"/>
                <a:gridCol w="6748749"/>
              </a:tblGrid>
              <a:tr h="5310129">
                <a:tc>
                  <a:txBody>
                    <a:bodyPr/>
                    <a:lstStyle/>
                    <a:p>
                      <a:pPr>
                        <a:lnSpc>
                          <a:spcPct val="107000"/>
                        </a:lnSpc>
                        <a:spcAft>
                          <a:spcPts val="0"/>
                        </a:spcAft>
                      </a:pPr>
                      <a:r>
                        <a:rPr lang="es-ES_tradnl" sz="1800" dirty="0">
                          <a:effectLst/>
                          <a:latin typeface="Times New Roman" panose="02020603050405020304" pitchFamily="18" charset="0"/>
                          <a:ea typeface="Times New Roman" panose="02020603050405020304" pitchFamily="18" charset="0"/>
                          <a:cs typeface="Times New Roman" panose="02020603050405020304" pitchFamily="18" charset="0"/>
                        </a:rPr>
                        <a:t>Juntas electorales. Integración.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dirty="0">
                          <a:effectLst/>
                          <a:latin typeface="Times New Roman" panose="02020603050405020304" pitchFamily="18" charset="0"/>
                          <a:ea typeface="Times New Roman" panose="02020603050405020304" pitchFamily="18" charset="0"/>
                          <a:cs typeface="Times New Roman" panose="02020603050405020304" pitchFamily="18" charset="0"/>
                        </a:rPr>
                        <a:t>Código Electoral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ARTÍCULO 30.- Juntas electorales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Las juntas electorales serán juntas cantonales, una en cada cantón, y juntas receptoras de votos, tantas como llegue a establecer el Tribunal para cada elección en cada distrito electoral, de acuerdo con este</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Código. El Tribunal también reglamentará la instalación de las juntas receptoras de votos, para permitir el sufragio de los privados de libertad y de los ciudadanos costarricenses en el extranjero.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El cargo de miembro de las juntas electorales es honorífico y obligatorio; con la salvedad del artículo 32 de este Código, lleva adscrita inmunidad; por ello, desde el nombramiento hasta la declaratoria de elección correspondiente, no podrá detenerse a ningún miembro de la junta, excepto si media orden escrita de un juez competente o en caso de haber sido sorprendido por la autoridad en flagrante delito. Igual protección tendrá el elector durante el día de las elecciones.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Por ser las juntas organismos electorales, sus miembros son funcionarios públicos en el ejercicio del cargo.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5732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8270" y="528811"/>
            <a:ext cx="10515600" cy="991518"/>
          </a:xfrm>
        </p:spPr>
        <p:txBody>
          <a:bodyPr/>
          <a:lstStyle/>
          <a:p>
            <a:pPr algn="ctr"/>
            <a:r>
              <a:rPr lang="es-ES_tradnl" dirty="0">
                <a:solidFill>
                  <a:prstClr val="black"/>
                </a:solidFill>
              </a:rPr>
              <a:t>Órganos colegiados del  TSE</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2464922893"/>
              </p:ext>
            </p:extLst>
          </p:nvPr>
        </p:nvGraphicFramePr>
        <p:xfrm>
          <a:off x="407625" y="1520329"/>
          <a:ext cx="11424491" cy="4957509"/>
        </p:xfrm>
        <a:graphic>
          <a:graphicData uri="http://schemas.openxmlformats.org/drawingml/2006/table">
            <a:tbl>
              <a:tblPr firstRow="1" firstCol="1" lastRow="1" lastCol="1" bandRow="1" bandCol="1"/>
              <a:tblGrid>
                <a:gridCol w="2111246"/>
                <a:gridCol w="1837554"/>
                <a:gridCol w="7475691"/>
              </a:tblGrid>
              <a:tr h="4388696">
                <a:tc>
                  <a:txBody>
                    <a:bodyPr/>
                    <a:lstStyle/>
                    <a:p>
                      <a:pPr>
                        <a:lnSpc>
                          <a:spcPct val="107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Juntas  Receptoras de Votos. Integración</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Código Electoral </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 ARTÍCULO 41.- Integración (*)</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Las juntas receptoras de votos estarán formadas al menos por tres personas y sus respectivos suplentes.</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Cada partido (inscrito a escala nacional)* que participe en la elección con candidaturas inscritas podrá proponer a un elector para cada junta, así como el suplente respectivo. Para ello, dos meses naturales antes de una elección, cada partido comunicará a la respectiva junta cantonal, por escrito y por medio del presidente del organismo superior del partido o del presidente del comité ejecutivo de la asamblea de cantón, los nombres de los delegados propietarios y suplentes. El partido renuente en hacer esa proposición perderá todo derecho a proponer miembros para la junta respectiva.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Dentro de los tres días naturales siguientes al vencimiento del término dicho, la junta cantonal respectiva acogerá necesariamente las designaciones que se hayan hecho y publicará el acuerdo en el que se declaren integradas las juntas receptoras de su cantón, siguiendo el orden de la División territorial electoral.</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Si la junta cantonal no envía la propuesta de integración de las juntas receptoras en el plazo indicado, o si la envía incompleta, el Tribunal nombrará directamente a las personas que sean necesarias para que las juntas receptoras de votos estén debidamente integradas al menos por tres personas. El Tribunal estimulará el servicio voluntario de los ciudadanos en las juntas receptoras de votos</a:t>
                      </a:r>
                      <a:r>
                        <a:rPr lang="es-E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9558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2070" y="440676"/>
            <a:ext cx="10515600" cy="1079653"/>
          </a:xfrm>
        </p:spPr>
        <p:txBody>
          <a:bodyPr/>
          <a:lstStyle/>
          <a:p>
            <a:pPr algn="ctr"/>
            <a:r>
              <a:rPr lang="es-ES_tradnl" dirty="0">
                <a:solidFill>
                  <a:prstClr val="black"/>
                </a:solidFill>
              </a:rPr>
              <a:t>Órganos colegiados del  TSE</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3330545842"/>
              </p:ext>
            </p:extLst>
          </p:nvPr>
        </p:nvGraphicFramePr>
        <p:xfrm>
          <a:off x="407625" y="1520329"/>
          <a:ext cx="11424491" cy="5078775"/>
        </p:xfrm>
        <a:graphic>
          <a:graphicData uri="http://schemas.openxmlformats.org/drawingml/2006/table">
            <a:tbl>
              <a:tblPr firstRow="1" firstCol="1" lastRow="1" lastCol="1" bandRow="1" bandCol="1"/>
              <a:tblGrid>
                <a:gridCol w="2111246"/>
                <a:gridCol w="1837554"/>
                <a:gridCol w="7475691"/>
              </a:tblGrid>
              <a:tr h="5078775">
                <a:tc>
                  <a:txBody>
                    <a:bodyPr/>
                    <a:lstStyle/>
                    <a:p>
                      <a:pPr>
                        <a:lnSpc>
                          <a:spcPct val="107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Juntas  Receptoras de Votos. Integración</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Código Electoral </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 ARTÍCULO 41.- Integración (*)</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El Tribunal reglamentará el procedimiento para reclutar a los miembros de las juntas y para realizar dichas designaciones.</a:t>
                      </a: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Mediante sentencia n.º 8297-2010 de las 14:45 horas 05 de mayo de 2010, la Sala</a:t>
                      </a: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Constitucional declaró con lugar una acción de inconstitucionalidad interpuesta contra el artículo 41 del Código Electoral y anuló la frase “inscrito a escala nacional”, contenida en el párrafo segundo. La norma se impugna en cuanto limita la conformación de las juntas receptoras de votos a la representación de los partidos inscritos a escala nacional, lo cual afecta a los partidos cantonales, al no tomarlos en consideración. Esta sentencia tiene efectos declarativos y retroactivos a la fecha de vigencia de la norma anulada, sin perjuicio de derechos adquiridos de buena fe. Se transcribe la parte dispositiva:</a:t>
                      </a: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“Se declara con lugar la acción. Se anula la frase "inscrito a escala nacional", contenida en el párrafo segundo del artículo 41 del Código Electoral, ley No. 8765 del 19 de agosto de 2009. Esta sentencia tiene efectos declarativos y retroactivos a la fecha de vigencia de la norma anulada, sin perjuicio de derechos adquiridos de buena fe.</a:t>
                      </a: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Reséñese este pronunciamiento en el Diario Oficial La Gaceta y publíquese íntegramente en el Boletín Judicial. Notifíquese.”</a:t>
                      </a:r>
                    </a:p>
                    <a:p>
                      <a:pPr algn="just">
                        <a:lnSpc>
                          <a:spcPct val="107000"/>
                        </a:lnSpc>
                        <a:spcAft>
                          <a:spcPts val="0"/>
                        </a:spcAft>
                      </a:pPr>
                      <a:r>
                        <a:rPr lang="es-C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La sentencia íntegra n.º 8297-2010 fue publicada en el Boletín Judicial n.º 140 de 27 de julio del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184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8694" y="1114272"/>
            <a:ext cx="10515600" cy="857747"/>
          </a:xfrm>
        </p:spPr>
        <p:txBody>
          <a:bodyPr/>
          <a:lstStyle/>
          <a:p>
            <a:pPr algn="ctr"/>
            <a:r>
              <a:rPr lang="es-ES_tradnl" dirty="0"/>
              <a:t>Órganos colegiados del Poder Judicial</a:t>
            </a:r>
          </a:p>
        </p:txBody>
      </p:sp>
      <p:graphicFrame>
        <p:nvGraphicFramePr>
          <p:cNvPr id="3" name="Tabla 2"/>
          <p:cNvGraphicFramePr>
            <a:graphicFrameLocks noGrp="1"/>
          </p:cNvGraphicFramePr>
          <p:nvPr>
            <p:extLst>
              <p:ext uri="{D42A27DB-BD31-4B8C-83A1-F6EECF244321}">
                <p14:modId xmlns:p14="http://schemas.microsoft.com/office/powerpoint/2010/main" val="2542189777"/>
              </p:ext>
            </p:extLst>
          </p:nvPr>
        </p:nvGraphicFramePr>
        <p:xfrm>
          <a:off x="838200" y="2104222"/>
          <a:ext cx="10515600" cy="4362679"/>
        </p:xfrm>
        <a:graphic>
          <a:graphicData uri="http://schemas.openxmlformats.org/drawingml/2006/table">
            <a:tbl>
              <a:tblPr firstRow="1" firstCol="1" lastRow="1" lastCol="1" bandRow="1" bandCol="1"/>
              <a:tblGrid>
                <a:gridCol w="1840230"/>
                <a:gridCol w="2517435"/>
                <a:gridCol w="6157935"/>
              </a:tblGrid>
              <a:tr h="4362679">
                <a:tc>
                  <a:txBody>
                    <a:bodyPr/>
                    <a:lstStyle/>
                    <a:p>
                      <a:pPr>
                        <a:lnSpc>
                          <a:spcPct val="107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Consejo Superior del Poder Judicial. Definición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a:effectLst/>
                          <a:latin typeface="Times New Roman" panose="02020603050405020304" pitchFamily="18" charset="0"/>
                          <a:ea typeface="Times New Roman" panose="02020603050405020304" pitchFamily="18" charset="0"/>
                          <a:cs typeface="Times New Roman" panose="02020603050405020304" pitchFamily="18" charset="0"/>
                        </a:rPr>
                        <a:t>Ley Orgánica del Poder Judicial, reformada totalmente por la Ley No. 7333 del 5 de mayo de 1993.  Contiene además las reformas introducidas por la Ley de Reorganización Judicial, No. 7728 del 15 de diciembre de 1997</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Artículo 67.- El Consejo Superior del Poder Judicial es un órgano subordinado de la Corte Suprema de Justicia y le corresponde ejercer la administración y disciplina de ese Poder, de conformidad con la Constitución Política y de acuerdo con lo dispuesto en esta Ley, con el propósito de asegurar la independencia, eficiencia, corrección y decoro de los tribunales y de garantizar los beneficios de la carrera judicial.</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297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010" y="684615"/>
            <a:ext cx="10531207" cy="1045034"/>
          </a:xfrm>
        </p:spPr>
        <p:txBody>
          <a:bodyPr/>
          <a:lstStyle/>
          <a:p>
            <a:pPr algn="ctr"/>
            <a:r>
              <a:rPr lang="es-ES_tradnl" dirty="0"/>
              <a:t>Órganos colegiados del Poder Judicial</a:t>
            </a:r>
          </a:p>
        </p:txBody>
      </p:sp>
      <p:graphicFrame>
        <p:nvGraphicFramePr>
          <p:cNvPr id="3" name="Tabla 2"/>
          <p:cNvGraphicFramePr>
            <a:graphicFrameLocks noGrp="1"/>
          </p:cNvGraphicFramePr>
          <p:nvPr>
            <p:extLst>
              <p:ext uri="{D42A27DB-BD31-4B8C-83A1-F6EECF244321}">
                <p14:modId xmlns:p14="http://schemas.microsoft.com/office/powerpoint/2010/main" val="3776949280"/>
              </p:ext>
            </p:extLst>
          </p:nvPr>
        </p:nvGraphicFramePr>
        <p:xfrm>
          <a:off x="826265" y="1839818"/>
          <a:ext cx="11060934" cy="5296876"/>
        </p:xfrm>
        <a:graphic>
          <a:graphicData uri="http://schemas.openxmlformats.org/drawingml/2006/table">
            <a:tbl>
              <a:tblPr firstRow="1" firstCol="1" lastRow="1" lastCol="1" bandRow="1" bandCol="1"/>
              <a:tblGrid>
                <a:gridCol w="1765280"/>
                <a:gridCol w="3016618"/>
                <a:gridCol w="6279036"/>
              </a:tblGrid>
              <a:tr h="5296876">
                <a:tc>
                  <a:txBody>
                    <a:bodyPr/>
                    <a:lstStyle/>
                    <a:p>
                      <a:pPr>
                        <a:lnSpc>
                          <a:spcPct val="107000"/>
                        </a:lnSpc>
                        <a:spcAft>
                          <a:spcPts val="0"/>
                        </a:spcAft>
                      </a:pP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Consejo Superior del Poder Judicial. Definición</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Ley Orgánica del Poder Judicial, reformada totalmente por la Ley No. 7333 del 5 de mayo de 1993.  Contiene además las reformas introducidas por la Ley de Reorganización Judicial, No. 7728 del 15 de diciembre de 1997</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_tradnl" sz="2400" dirty="0">
                          <a:effectLst/>
                          <a:latin typeface="Times New Roman" panose="02020603050405020304" pitchFamily="18" charset="0"/>
                          <a:ea typeface="Times New Roman" panose="02020603050405020304" pitchFamily="18" charset="0"/>
                          <a:cs typeface="Times New Roman" panose="02020603050405020304" pitchFamily="18" charset="0"/>
                        </a:rPr>
                        <a:t>Artículo 67.- El Consejo Superior del Poder Judicial es un órgano subordinado de la Corte Suprema de Justicia y le corresponde ejercer la administración y disciplina de ese Poder, de conformidad con la Constitución Política y de acuerdo con lo dispuesto en esta Ley, con el propósito de asegurar la independencia, eficiencia, corrección y decoro de los tribunales y de garantizar los beneficios de la carrera judicial.</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98562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4806"/>
            <a:ext cx="10515600" cy="945882"/>
          </a:xfrm>
        </p:spPr>
        <p:txBody>
          <a:bodyPr/>
          <a:lstStyle/>
          <a:p>
            <a:pPr algn="ctr"/>
            <a:r>
              <a:rPr lang="es-ES_tradnl" dirty="0"/>
              <a:t>Órganos colegiados del Poder Judicial</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3915760841"/>
              </p:ext>
            </p:extLst>
          </p:nvPr>
        </p:nvGraphicFramePr>
        <p:xfrm>
          <a:off x="209319" y="1690688"/>
          <a:ext cx="11788051" cy="5108745"/>
        </p:xfrm>
        <a:graphic>
          <a:graphicData uri="http://schemas.openxmlformats.org/drawingml/2006/table">
            <a:tbl>
              <a:tblPr firstRow="1" firstCol="1" lastRow="1" lastCol="1" bandRow="1" bandCol="1"/>
              <a:tblGrid>
                <a:gridCol w="1875940"/>
                <a:gridCol w="3009029"/>
                <a:gridCol w="6903082"/>
              </a:tblGrid>
              <a:tr h="2506739">
                <a:tc>
                  <a:txBody>
                    <a:bodyPr/>
                    <a:lstStyle/>
                    <a:p>
                      <a:pPr>
                        <a:lnSpc>
                          <a:spcPct val="107000"/>
                        </a:lnSpc>
                        <a:spcAft>
                          <a:spcPts val="0"/>
                        </a:spcAft>
                      </a:pPr>
                      <a:r>
                        <a:rPr lang="es-ES_tradnl" sz="1800" dirty="0">
                          <a:effectLst/>
                          <a:latin typeface="Times New Roman" panose="02020603050405020304" pitchFamily="18" charset="0"/>
                          <a:ea typeface="Times New Roman" panose="02020603050405020304" pitchFamily="18" charset="0"/>
                          <a:cs typeface="Times New Roman" panose="02020603050405020304" pitchFamily="18" charset="0"/>
                        </a:rPr>
                        <a:t> Comités de Gobierno Corporativo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dirty="0">
                          <a:effectLst/>
                          <a:latin typeface="Times New Roman" panose="02020603050405020304" pitchFamily="18" charset="0"/>
                          <a:ea typeface="Times New Roman" panose="02020603050405020304" pitchFamily="18" charset="0"/>
                          <a:cs typeface="Times New Roman" panose="02020603050405020304" pitchFamily="18" charset="0"/>
                        </a:rPr>
                        <a:t>Reglamento sobre Gobierno Corporativo.  Aprobado por el Consejo Nacional de Supervisión del Sistema Financiero CONASSIF), mediante las actas de la sesiones 1294-2016 y 1295-2016,  del 8 /12/ 2016.</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Artículo 24. Comités.  Para lograr la eficiencia y una mayor profundidad en el análisis de los temas de su competencia, el Órgano de Dirección debe establecer comités técnicos, en concordancia con la responsabilidad relativa a los comités establecida en el artículo 6, numeral 6.4 de este Reglamento. Dichos comités deben contar con una normativa, que regule su funcionamiento, integración, el alcance de sus funciones, y los procedimientos de trabajo, esto incluye la forma en que informará al Órgano de Dirección. Los comités deben llevar actas en las cuales consten sus deliberaciones y los fundamentos de sus decisiones.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1750">
                <a:tc>
                  <a:txBody>
                    <a:bodyPr/>
                    <a:lstStyle/>
                    <a:p>
                      <a:pPr>
                        <a:lnSpc>
                          <a:spcPct val="107000"/>
                        </a:lnSpc>
                        <a:spcAft>
                          <a:spcPts val="0"/>
                        </a:spcAft>
                      </a:pPr>
                      <a:r>
                        <a:rPr lang="es-ES_tradnl" sz="1800">
                          <a:effectLst/>
                          <a:latin typeface="Times New Roman" panose="02020603050405020304" pitchFamily="18" charset="0"/>
                          <a:ea typeface="Times New Roman" panose="02020603050405020304" pitchFamily="18" charset="0"/>
                          <a:cs typeface="Times New Roman" panose="02020603050405020304" pitchFamily="18" charset="0"/>
                        </a:rPr>
                        <a:t>Comités de Auditoría</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dirty="0">
                          <a:effectLst/>
                          <a:latin typeface="Times New Roman" panose="02020603050405020304" pitchFamily="18" charset="0"/>
                          <a:ea typeface="Times New Roman" panose="02020603050405020304" pitchFamily="18" charset="0"/>
                          <a:cs typeface="Times New Roman" panose="02020603050405020304" pitchFamily="18" charset="0"/>
                        </a:rPr>
                        <a:t>Reglamento sobre Gobierno Corporativo.  Aprobado por el Consejo Nacional de Supervisión del Sistema Financiero CONASSIF), mediante las actas de la sesiones 1294-2016 y 1295-2016,  de 8 /12/ 2016.</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Artículo 25. Comité de Auditoría. La conformación del Comité de Auditoría debe garantizar el ejercicio de un juicio independiente. Todos sus miembros deben poseer las habilidades, conocimientos y experiencia demostrable en el manejo y comprensión de la información financiera, así como en temas de contabilidad y auditoría.</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006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914401" y="1534916"/>
          <a:ext cx="10391354" cy="4614833"/>
        </p:xfrm>
        <a:graphic>
          <a:graphicData uri="http://schemas.openxmlformats.org/drawingml/2006/table">
            <a:tbl>
              <a:tblPr firstRow="1" bandRow="1">
                <a:tableStyleId>{5C22544A-7EE6-4342-B048-85BDC9FD1C3A}</a:tableStyleId>
              </a:tblPr>
              <a:tblGrid>
                <a:gridCol w="1509310"/>
                <a:gridCol w="8882044"/>
              </a:tblGrid>
              <a:tr h="674366">
                <a:tc>
                  <a:txBody>
                    <a:bodyPr/>
                    <a:lstStyle/>
                    <a:p>
                      <a:r>
                        <a:rPr lang="es-CR" sz="2400" dirty="0" smtClean="0">
                          <a:solidFill>
                            <a:schemeClr val="tx1"/>
                          </a:solidFill>
                        </a:rPr>
                        <a:t>ACTAS </a:t>
                      </a:r>
                      <a:endParaRPr lang="es-ES_tradnl" sz="2400" dirty="0">
                        <a:solidFill>
                          <a:schemeClr val="tx1"/>
                        </a:solidFill>
                      </a:endParaRPr>
                    </a:p>
                  </a:txBody>
                  <a:tcPr>
                    <a:noFill/>
                  </a:tcPr>
                </a:tc>
                <a:tc>
                  <a:txBody>
                    <a:bodyPr/>
                    <a:lstStyle/>
                    <a:p>
                      <a:r>
                        <a:rPr lang="es-CR" sz="2400" dirty="0" smtClean="0">
                          <a:solidFill>
                            <a:schemeClr val="tx1"/>
                          </a:solidFill>
                        </a:rPr>
                        <a:t>REQUISITOS LEGALES</a:t>
                      </a:r>
                      <a:r>
                        <a:rPr lang="es-CR" sz="2400" baseline="0" dirty="0" smtClean="0">
                          <a:solidFill>
                            <a:schemeClr val="tx1"/>
                          </a:solidFill>
                        </a:rPr>
                        <a:t> (</a:t>
                      </a:r>
                      <a:r>
                        <a:rPr lang="es-CR" sz="2400" dirty="0" smtClean="0">
                          <a:solidFill>
                            <a:schemeClr val="tx1"/>
                          </a:solidFill>
                        </a:rPr>
                        <a:t>LGA,</a:t>
                      </a:r>
                      <a:r>
                        <a:rPr lang="es-CR" sz="2400" baseline="0" dirty="0" smtClean="0">
                          <a:solidFill>
                            <a:schemeClr val="tx1"/>
                          </a:solidFill>
                        </a:rPr>
                        <a:t> </a:t>
                      </a:r>
                      <a:r>
                        <a:rPr lang="es-CR" sz="2400" dirty="0" smtClean="0">
                          <a:solidFill>
                            <a:schemeClr val="tx1"/>
                          </a:solidFill>
                        </a:rPr>
                        <a:t>de la PGR y de la CGR)</a:t>
                      </a:r>
                      <a:endParaRPr lang="es-ES_tradnl" sz="2400" dirty="0">
                        <a:solidFill>
                          <a:schemeClr val="tx1"/>
                        </a:solidFill>
                      </a:endParaRPr>
                    </a:p>
                  </a:txBody>
                  <a:tcPr>
                    <a:noFill/>
                  </a:tcPr>
                </a:tc>
              </a:tr>
              <a:tr h="413931">
                <a:tc>
                  <a:txBody>
                    <a:bodyPr/>
                    <a:lstStyle/>
                    <a:p>
                      <a:endParaRPr lang="es-ES_tradnl" sz="2400" dirty="0"/>
                    </a:p>
                  </a:txBody>
                  <a:tcPr>
                    <a:noFill/>
                  </a:tcPr>
                </a:tc>
                <a:tc>
                  <a:txBody>
                    <a:bodyPr/>
                    <a:lstStyle/>
                    <a:p>
                      <a:r>
                        <a:rPr lang="es-CR" sz="2400" dirty="0" smtClean="0"/>
                        <a:t>Identificación de los miembros  asistentes a cada sesión.</a:t>
                      </a:r>
                      <a:endParaRPr lang="es-CR" sz="2400" dirty="0"/>
                    </a:p>
                  </a:txBody>
                  <a:tcPr>
                    <a:noFill/>
                  </a:tcPr>
                </a:tc>
              </a:tr>
              <a:tr h="423393">
                <a:tc>
                  <a:txBody>
                    <a:bodyPr/>
                    <a:lstStyle/>
                    <a:p>
                      <a:endParaRPr lang="es-ES_tradnl" sz="2400" dirty="0"/>
                    </a:p>
                  </a:txBody>
                  <a:tcPr>
                    <a:noFill/>
                  </a:tcPr>
                </a:tc>
                <a:tc>
                  <a:txBody>
                    <a:bodyPr/>
                    <a:lstStyle/>
                    <a:p>
                      <a:r>
                        <a:rPr lang="es-CR" sz="2400" dirty="0" smtClean="0"/>
                        <a:t>El lugar y la hora de celebración de cada reunió</a:t>
                      </a:r>
                      <a:r>
                        <a:rPr lang="es-ES_tradnl" sz="2400" dirty="0" smtClean="0"/>
                        <a:t>n.</a:t>
                      </a:r>
                      <a:endParaRPr lang="es-CR" sz="2400" dirty="0" smtClean="0"/>
                    </a:p>
                  </a:txBody>
                  <a:tcPr>
                    <a:noFill/>
                  </a:tcPr>
                </a:tc>
              </a:tr>
              <a:tr h="400738">
                <a:tc>
                  <a:txBody>
                    <a:bodyPr/>
                    <a:lstStyle/>
                    <a:p>
                      <a:endParaRPr lang="es-ES_tradnl" sz="2400"/>
                    </a:p>
                  </a:txBody>
                  <a:tcPr>
                    <a:noFill/>
                  </a:tcPr>
                </a:tc>
                <a:tc>
                  <a:txBody>
                    <a:bodyPr/>
                    <a:lstStyle/>
                    <a:p>
                      <a:r>
                        <a:rPr lang="es-CR" sz="2400" dirty="0" smtClean="0"/>
                        <a:t>Hora de ingreso y de retiro de la sesión de cada miembro.</a:t>
                      </a:r>
                      <a:endParaRPr lang="es-ES_tradnl" sz="2400" dirty="0"/>
                    </a:p>
                  </a:txBody>
                  <a:tcPr>
                    <a:noFill/>
                  </a:tcPr>
                </a:tc>
              </a:tr>
              <a:tr h="400738">
                <a:tc>
                  <a:txBody>
                    <a:bodyPr/>
                    <a:lstStyle/>
                    <a:p>
                      <a:endParaRPr lang="es-ES_tradnl" sz="2400"/>
                    </a:p>
                  </a:txBody>
                  <a:tcPr>
                    <a:noFill/>
                  </a:tcPr>
                </a:tc>
                <a:tc>
                  <a:txBody>
                    <a:bodyPr/>
                    <a:lstStyle/>
                    <a:p>
                      <a:r>
                        <a:rPr lang="es-CR" sz="2400" dirty="0" smtClean="0"/>
                        <a:t>Si la votación fue pública o secreta.</a:t>
                      </a:r>
                      <a:endParaRPr lang="es-ES_tradnl" sz="2400" dirty="0"/>
                    </a:p>
                  </a:txBody>
                  <a:tcPr>
                    <a:noFill/>
                  </a:tcPr>
                </a:tc>
              </a:tr>
              <a:tr h="502129">
                <a:tc>
                  <a:txBody>
                    <a:bodyPr/>
                    <a:lstStyle/>
                    <a:p>
                      <a:endParaRPr lang="es-ES_tradnl" sz="2400"/>
                    </a:p>
                  </a:txBody>
                  <a:tcPr>
                    <a:noFill/>
                  </a:tcPr>
                </a:tc>
                <a:tc>
                  <a:txBody>
                    <a:bodyPr/>
                    <a:lstStyle/>
                    <a:p>
                      <a:r>
                        <a:rPr lang="es-CR" sz="2400" dirty="0" smtClean="0"/>
                        <a:t>Los resultados de la votación. </a:t>
                      </a:r>
                      <a:endParaRPr lang="es-ES_tradnl" sz="2400" dirty="0"/>
                    </a:p>
                  </a:txBody>
                  <a:tcPr>
                    <a:noFill/>
                  </a:tcPr>
                </a:tc>
              </a:tr>
              <a:tr h="467961">
                <a:tc>
                  <a:txBody>
                    <a:bodyPr/>
                    <a:lstStyle/>
                    <a:p>
                      <a:endParaRPr lang="es-ES_tradnl" sz="2400"/>
                    </a:p>
                  </a:txBody>
                  <a:tcPr>
                    <a:noFill/>
                  </a:tcPr>
                </a:tc>
                <a:tc>
                  <a:txBody>
                    <a:bodyPr/>
                    <a:lstStyle/>
                    <a:p>
                      <a:r>
                        <a:rPr lang="es-CR" sz="2400" dirty="0" smtClean="0"/>
                        <a:t>El contenido de los acuerdos.</a:t>
                      </a:r>
                      <a:endParaRPr lang="es-ES_tradnl" sz="2400" dirty="0"/>
                    </a:p>
                  </a:txBody>
                  <a:tcPr>
                    <a:noFill/>
                  </a:tcPr>
                </a:tc>
              </a:tr>
              <a:tr h="467211">
                <a:tc>
                  <a:txBody>
                    <a:bodyPr/>
                    <a:lstStyle/>
                    <a:p>
                      <a:endParaRPr lang="es-ES_tradnl" sz="2400"/>
                    </a:p>
                  </a:txBody>
                  <a:tcPr>
                    <a:noFill/>
                  </a:tcPr>
                </a:tc>
                <a:tc>
                  <a:txBody>
                    <a:bodyPr/>
                    <a:lstStyle/>
                    <a:p>
                      <a:r>
                        <a:rPr lang="es-CR" sz="2400" dirty="0" smtClean="0"/>
                        <a:t>Transcripción literal o parcialmente las actas de forma inmediata.</a:t>
                      </a:r>
                      <a:endParaRPr lang="es-ES_tradnl" sz="2400" dirty="0"/>
                    </a:p>
                  </a:txBody>
                  <a:tcPr>
                    <a:noFill/>
                  </a:tcPr>
                </a:tc>
              </a:tr>
              <a:tr h="674366">
                <a:tc>
                  <a:txBody>
                    <a:bodyPr/>
                    <a:lstStyle/>
                    <a:p>
                      <a:endParaRPr lang="es-ES_tradnl" sz="2400"/>
                    </a:p>
                  </a:txBody>
                  <a:tcPr>
                    <a:noFill/>
                  </a:tcPr>
                </a:tc>
                <a:tc>
                  <a:txBody>
                    <a:bodyPr/>
                    <a:lstStyle/>
                    <a:p>
                      <a:r>
                        <a:rPr lang="es-CR" sz="2400" dirty="0" smtClean="0"/>
                        <a:t>Conformación y custodia de los libros de actas</a:t>
                      </a:r>
                      <a:endParaRPr lang="es-ES_tradnl" sz="2400" dirty="0"/>
                    </a:p>
                  </a:txBody>
                  <a:tcPr>
                    <a:noFill/>
                  </a:tcPr>
                </a:tc>
              </a:tr>
            </a:tbl>
          </a:graphicData>
        </a:graphic>
      </p:graphicFrame>
    </p:spTree>
    <p:extLst>
      <p:ext uri="{BB962C8B-B14F-4D97-AF65-F5344CB8AC3E}">
        <p14:creationId xmlns:p14="http://schemas.microsoft.com/office/powerpoint/2010/main" val="3151392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1349" y="332077"/>
            <a:ext cx="10307197" cy="681476"/>
          </a:xfrm>
        </p:spPr>
        <p:txBody>
          <a:bodyPr>
            <a:normAutofit fontScale="90000"/>
          </a:bodyPr>
          <a:lstStyle/>
          <a:p>
            <a:pPr algn="ctr"/>
            <a:r>
              <a:rPr lang="es-CR" dirty="0" smtClean="0"/>
              <a:t>Requisitos técnicos </a:t>
            </a:r>
            <a:endParaRPr lang="es-ES_tradnl" dirty="0"/>
          </a:p>
        </p:txBody>
      </p:sp>
      <p:graphicFrame>
        <p:nvGraphicFramePr>
          <p:cNvPr id="4" name="Tabla 3"/>
          <p:cNvGraphicFramePr>
            <a:graphicFrameLocks noGrp="1"/>
          </p:cNvGraphicFramePr>
          <p:nvPr>
            <p:extLst/>
          </p:nvPr>
        </p:nvGraphicFramePr>
        <p:xfrm>
          <a:off x="143219" y="1266941"/>
          <a:ext cx="12048781" cy="5310130"/>
        </p:xfrm>
        <a:graphic>
          <a:graphicData uri="http://schemas.openxmlformats.org/drawingml/2006/table">
            <a:tbl>
              <a:tblPr firstRow="1" firstCol="1" lastRow="1" lastCol="1" bandRow="1" bandCol="1"/>
              <a:tblGrid>
                <a:gridCol w="2085975"/>
                <a:gridCol w="9962806"/>
              </a:tblGrid>
              <a:tr h="5310130">
                <a:tc>
                  <a:txBody>
                    <a:bodyPr/>
                    <a:lstStyle/>
                    <a:p>
                      <a:pPr>
                        <a:lnSpc>
                          <a:spcPct val="107000"/>
                        </a:lnSpc>
                        <a:spcAft>
                          <a:spcPts val="80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_tradnl" sz="1800" dirty="0" smtClean="0">
                          <a:effectLst/>
                          <a:latin typeface="Times New Roman" panose="02020603050405020304" pitchFamily="18" charset="0"/>
                          <a:ea typeface="Calibri" panose="020F0502020204030204" pitchFamily="34" charset="0"/>
                          <a:cs typeface="Times New Roman" panose="02020603050405020304" pitchFamily="18" charset="0"/>
                        </a:rPr>
                        <a:t>ACTAS MUNICIPALES</a:t>
                      </a:r>
                    </a:p>
                    <a:p>
                      <a:pPr>
                        <a:lnSpc>
                          <a:spcPct val="107000"/>
                        </a:lnSpc>
                        <a:spcAft>
                          <a:spcPts val="800"/>
                        </a:spcAft>
                      </a:pPr>
                      <a:r>
                        <a:rPr lang="es-ES_tradnl" sz="1800" dirty="0" smtClean="0">
                          <a:effectLst/>
                          <a:latin typeface="Times New Roman" panose="02020603050405020304" pitchFamily="18" charset="0"/>
                          <a:ea typeface="Calibri" panose="020F0502020204030204" pitchFamily="34" charset="0"/>
                          <a:cs typeface="Times New Roman" panose="02020603050405020304" pitchFamily="18" charset="0"/>
                        </a:rPr>
                        <a:t>2.1 </a:t>
                      </a: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Encabezado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dirty="0" smtClean="0">
                          <a:effectLst/>
                          <a:latin typeface="Times New Roman" panose="02020603050405020304" pitchFamily="18" charset="0"/>
                          <a:ea typeface="Calibri" panose="020F0502020204030204" pitchFamily="34" charset="0"/>
                          <a:cs typeface="Times New Roman" panose="02020603050405020304" pitchFamily="18" charset="0"/>
                        </a:rPr>
                        <a:t>Es </a:t>
                      </a: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el párrafo inicial de un acta en el que se consignan lo datos básicos que, de acuerdo con lo señalado en la Ley General de la Administración Pública (</a:t>
                      </a:r>
                      <a:r>
                        <a:rPr lang="es-ES_tradnl" sz="1800" dirty="0" err="1">
                          <a:effectLst/>
                          <a:latin typeface="Times New Roman" panose="02020603050405020304" pitchFamily="18" charset="0"/>
                          <a:ea typeface="Calibri" panose="020F0502020204030204" pitchFamily="34" charset="0"/>
                          <a:cs typeface="Times New Roman" panose="02020603050405020304" pitchFamily="18" charset="0"/>
                        </a:rPr>
                        <a:t>op.cit</a:t>
                      </a: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deben ser: lugar, fecha de reunión, lista de personas asistentes y ausentes, puntos principales de la deliberación, forma y resultado de la votación y contenido de los acuerdos</a:t>
                      </a:r>
                      <a:r>
                        <a:rPr lang="es-ES_tradnl"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0"/>
                        </a:spcAft>
                      </a:pPr>
                      <a:r>
                        <a:rPr lang="es-ES_tradnl" sz="1800" dirty="0" smtClean="0">
                          <a:effectLst/>
                          <a:latin typeface="Times New Roman" panose="02020603050405020304" pitchFamily="18" charset="0"/>
                          <a:ea typeface="Calibri" panose="020F0502020204030204" pitchFamily="34" charset="0"/>
                          <a:cs typeface="Times New Roman" panose="02020603050405020304" pitchFamily="18" charset="0"/>
                        </a:rPr>
                        <a:t>Se </a:t>
                      </a: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recomienda incluir primero los números de sesión y acta (ya sea ordinaria o extraordinaria), con el siguiente formato: centrado, mayúscula, negrita y a espacio sencillo.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En el siguiente párrafo se anotará: fecha, lugar, hora en que se celebra la reunión, nombres de cada uno de los asistentes, ausentes, invitados y visitas, con indicación del cargo en el siguiente orden: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1. Presidente.</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2. Vicepresidente.</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3. Regidores Propietarios.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4. Regidores Suplentes.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5. Síndicos Propietarios.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6. Síndicos Suplentes.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7. Ausentes.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8. Asistentes por invitación.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9. Visitantes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CuadroTexto 2"/>
          <p:cNvSpPr txBox="1"/>
          <p:nvPr/>
        </p:nvSpPr>
        <p:spPr>
          <a:xfrm>
            <a:off x="7425370" y="5982159"/>
            <a:ext cx="3910988" cy="307777"/>
          </a:xfrm>
          <a:prstGeom prst="rect">
            <a:avLst/>
          </a:prstGeom>
          <a:noFill/>
        </p:spPr>
        <p:txBody>
          <a:bodyPr wrap="square" rtlCol="0">
            <a:spAutoFit/>
          </a:bodyPr>
          <a:lstStyle/>
          <a:p>
            <a:r>
              <a:rPr lang="es-CR" sz="1400" dirty="0" smtClean="0"/>
              <a:t>Fuente: IFAM y Comisión de Archivos Municipales.</a:t>
            </a:r>
            <a:endParaRPr lang="es-ES_tradnl" sz="1400" dirty="0"/>
          </a:p>
        </p:txBody>
      </p:sp>
    </p:spTree>
    <p:extLst>
      <p:ext uri="{BB962C8B-B14F-4D97-AF65-F5344CB8AC3E}">
        <p14:creationId xmlns:p14="http://schemas.microsoft.com/office/powerpoint/2010/main" val="2962524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23848"/>
          </a:xfrm>
        </p:spPr>
        <p:txBody>
          <a:bodyPr/>
          <a:lstStyle/>
          <a:p>
            <a:pPr algn="ctr"/>
            <a:r>
              <a:rPr lang="es-CR" dirty="0" smtClean="0"/>
              <a:t>Requisitos técnicos</a:t>
            </a:r>
            <a:endParaRPr lang="es-ES_tradnl" dirty="0"/>
          </a:p>
        </p:txBody>
      </p:sp>
      <p:graphicFrame>
        <p:nvGraphicFramePr>
          <p:cNvPr id="3" name="Tabla 2"/>
          <p:cNvGraphicFramePr>
            <a:graphicFrameLocks noGrp="1"/>
          </p:cNvGraphicFramePr>
          <p:nvPr>
            <p:extLst/>
          </p:nvPr>
        </p:nvGraphicFramePr>
        <p:xfrm>
          <a:off x="0" y="1366092"/>
          <a:ext cx="12008385" cy="5321147"/>
        </p:xfrm>
        <a:graphic>
          <a:graphicData uri="http://schemas.openxmlformats.org/drawingml/2006/table">
            <a:tbl>
              <a:tblPr firstRow="1" firstCol="1" lastRow="1" lastCol="1" bandRow="1" bandCol="1"/>
              <a:tblGrid>
                <a:gridCol w="1476260"/>
                <a:gridCol w="10532125"/>
              </a:tblGrid>
              <a:tr h="5321147">
                <a:tc>
                  <a:txBody>
                    <a:bodyPr/>
                    <a:lstStyle/>
                    <a:p>
                      <a:pPr>
                        <a:lnSpc>
                          <a:spcPct val="107000"/>
                        </a:lnSpc>
                        <a:spcAft>
                          <a:spcPts val="80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2.2  Cuerpo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El </a:t>
                      </a: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acta deberá estructurarse en artículos, en donde cada tema o punto de agenda corresponde a un artículo que debe llevar un título.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Cada artículo deberá digitarse en párrafo aparte, como un subtítulo, y con la palabra ARTÍCULO, el número correspondiente y el título respectivo; se deben utilizar números romanos y destacarlo con mayúscula, en negrita y seguidos de un punto.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Ejemplo</a:t>
                      </a: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I. Lectura y aprobación del acta anterior.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II. Audiencias.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II. Lectura de correspondencia.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IV. Asuntos de Trámite Urgente.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V. Informe de Comisiones.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VI. Mociones de los señores Regidores.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ARTÍCULO VII. Mociones del señor Alcalde.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27804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5545"/>
          </a:xfrm>
        </p:spPr>
        <p:txBody>
          <a:bodyPr/>
          <a:lstStyle/>
          <a:p>
            <a:pPr algn="ctr"/>
            <a:r>
              <a:rPr lang="es-CR" dirty="0" smtClean="0"/>
              <a:t>Requisitos técnicos</a:t>
            </a:r>
            <a:endParaRPr lang="es-ES_tradnl" dirty="0"/>
          </a:p>
        </p:txBody>
      </p:sp>
      <p:graphicFrame>
        <p:nvGraphicFramePr>
          <p:cNvPr id="3" name="Tabla 2"/>
          <p:cNvGraphicFramePr>
            <a:graphicFrameLocks noGrp="1"/>
          </p:cNvGraphicFramePr>
          <p:nvPr>
            <p:extLst/>
          </p:nvPr>
        </p:nvGraphicFramePr>
        <p:xfrm>
          <a:off x="804231" y="2115239"/>
          <a:ext cx="10548517" cy="3194890"/>
        </p:xfrm>
        <a:graphic>
          <a:graphicData uri="http://schemas.openxmlformats.org/drawingml/2006/table">
            <a:tbl>
              <a:tblPr firstRow="1" firstCol="1" lastRow="1" lastCol="1" bandRow="1" bandCol="1"/>
              <a:tblGrid>
                <a:gridCol w="1355075"/>
                <a:gridCol w="9193442"/>
              </a:tblGrid>
              <a:tr h="3194890">
                <a:tc>
                  <a:txBody>
                    <a:bodyPr/>
                    <a:lstStyle/>
                    <a:p>
                      <a:pPr>
                        <a:lnSpc>
                          <a:spcPct val="107000"/>
                        </a:lnSpc>
                        <a:spcAft>
                          <a:spcPts val="800"/>
                        </a:spcAft>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 Cierre </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En cuanto al párrafo de conclusión debe de redactarse en forma sencilla, en el que se indique la hora en la que terminó la sesión. Ejemplo:</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“Siendo las diecinueve horas con cincuenta minutos, el señor Presidente………da por concluida la sesión”.</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2400" dirty="0">
                          <a:effectLst/>
                          <a:latin typeface="Times New Roman" panose="02020603050405020304" pitchFamily="18" charset="0"/>
                          <a:ea typeface="Calibri" panose="020F0502020204030204" pitchFamily="34" charset="0"/>
                          <a:cs typeface="Times New Roman" panose="02020603050405020304" pitchFamily="18" charset="0"/>
                        </a:rPr>
                        <a:t>El cierre de la sesión debe ir con las respectivas firmas del Presidente y Secretario, procurando ubicarlas en el mismo folio en que termino el acta. </a:t>
                      </a:r>
                      <a:endParaRPr lang="es-ES_tradn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0928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08529" y="1122363"/>
            <a:ext cx="9659471" cy="975377"/>
          </a:xfrm>
        </p:spPr>
        <p:txBody>
          <a:bodyPr>
            <a:normAutofit/>
          </a:bodyPr>
          <a:lstStyle/>
          <a:p>
            <a:pPr algn="l"/>
            <a:r>
              <a:rPr lang="es-ES_tradnl" sz="3100" b="1" dirty="0" smtClean="0">
                <a:solidFill>
                  <a:srgbClr val="FF9C32"/>
                </a:solidFill>
                <a:latin typeface="Arial" charset="0"/>
                <a:ea typeface="Arial" charset="0"/>
                <a:cs typeface="Arial" charset="0"/>
              </a:rPr>
              <a:t> </a:t>
            </a:r>
            <a:r>
              <a:rPr lang="es-ES_tradnl" sz="3100" b="1" dirty="0">
                <a:solidFill>
                  <a:srgbClr val="FF9C32"/>
                </a:solidFill>
                <a:latin typeface="Arial" charset="0"/>
                <a:ea typeface="Arial" charset="0"/>
                <a:cs typeface="Arial" charset="0"/>
              </a:rPr>
              <a:t>ÓRGANOS COLEGIADOS, TIPOLOGÍA DOCUMENTAL  Y NORMATIVA COSTARRICENSE</a:t>
            </a:r>
          </a:p>
        </p:txBody>
      </p:sp>
      <p:sp>
        <p:nvSpPr>
          <p:cNvPr id="3" name="Subtítulo 2"/>
          <p:cNvSpPr>
            <a:spLocks noGrp="1"/>
          </p:cNvSpPr>
          <p:nvPr>
            <p:ph type="subTitle" idx="1"/>
          </p:nvPr>
        </p:nvSpPr>
        <p:spPr>
          <a:xfrm>
            <a:off x="905219" y="2285028"/>
            <a:ext cx="10152530" cy="4128246"/>
          </a:xfrm>
        </p:spPr>
        <p:txBody>
          <a:bodyPr>
            <a:noAutofit/>
          </a:bodyPr>
          <a:lstStyle/>
          <a:p>
            <a:pPr algn="l"/>
            <a:r>
              <a:rPr lang="es-CR" sz="3000" dirty="0" smtClean="0">
                <a:solidFill>
                  <a:srgbClr val="00519E"/>
                </a:solidFill>
              </a:rPr>
              <a:t>Investigación: “Compendio de la Normativa Costarricense relacionada con la gestión de documentos. </a:t>
            </a:r>
            <a:endParaRPr lang="es-ES_tradnl" sz="3000" dirty="0" smtClean="0">
              <a:solidFill>
                <a:srgbClr val="00519E"/>
              </a:solidFill>
            </a:endParaRPr>
          </a:p>
          <a:p>
            <a:pPr algn="l"/>
            <a:r>
              <a:rPr lang="es-ES_tradnl" sz="3000" dirty="0" smtClean="0">
                <a:solidFill>
                  <a:srgbClr val="00519E"/>
                </a:solidFill>
              </a:rPr>
              <a:t>Relaciones entre el contexto jurídico-administrativo-funcional-y documental.</a:t>
            </a:r>
          </a:p>
          <a:p>
            <a:pPr algn="l"/>
            <a:r>
              <a:rPr lang="es-CR" sz="3000" dirty="0" smtClean="0">
                <a:solidFill>
                  <a:srgbClr val="00519E"/>
                </a:solidFill>
              </a:rPr>
              <a:t>Requisitos legales de la tipología documental. </a:t>
            </a:r>
            <a:endParaRPr lang="es-ES_tradnl" sz="3000" dirty="0">
              <a:solidFill>
                <a:srgbClr val="00519E"/>
              </a:solidFill>
            </a:endParaRPr>
          </a:p>
        </p:txBody>
      </p:sp>
    </p:spTree>
    <p:extLst>
      <p:ext uri="{BB962C8B-B14F-4D97-AF65-F5344CB8AC3E}">
        <p14:creationId xmlns:p14="http://schemas.microsoft.com/office/powerpoint/2010/main" val="1462498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5545"/>
          </a:xfrm>
        </p:spPr>
        <p:txBody>
          <a:bodyPr/>
          <a:lstStyle/>
          <a:p>
            <a:pPr algn="ctr"/>
            <a:r>
              <a:rPr lang="es-CR" dirty="0" smtClean="0"/>
              <a:t>Requisitos técnicos</a:t>
            </a: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221651333"/>
              </p:ext>
            </p:extLst>
          </p:nvPr>
        </p:nvGraphicFramePr>
        <p:xfrm>
          <a:off x="838200" y="1542361"/>
          <a:ext cx="10740528" cy="4891490"/>
        </p:xfrm>
        <a:graphic>
          <a:graphicData uri="http://schemas.openxmlformats.org/drawingml/2006/table">
            <a:tbl>
              <a:tblPr firstRow="1" firstCol="1" lastRow="1" lastCol="1" bandRow="1" bandCol="1"/>
              <a:tblGrid>
                <a:gridCol w="2294576"/>
                <a:gridCol w="8445952"/>
              </a:tblGrid>
              <a:tr h="543500">
                <a:tc>
                  <a:txBody>
                    <a:bodyPr/>
                    <a:lstStyle/>
                    <a:p>
                      <a:pPr>
                        <a:lnSpc>
                          <a:spcPct val="107000"/>
                        </a:lnSpc>
                        <a:spcAft>
                          <a:spcPts val="800"/>
                        </a:spcAft>
                      </a:pPr>
                      <a:r>
                        <a:rPr lang="es-ES_tradnl" sz="2000" b="1" dirty="0">
                          <a:effectLst/>
                          <a:latin typeface="Times New Roman" panose="02020603050405020304" pitchFamily="18" charset="0"/>
                          <a:ea typeface="Calibri" panose="020F0502020204030204" pitchFamily="34" charset="0"/>
                          <a:cs typeface="Times New Roman" panose="02020603050405020304" pitchFamily="18" charset="0"/>
                        </a:rPr>
                        <a:t>Elemento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b="1">
                          <a:effectLst/>
                          <a:latin typeface="Times New Roman" panose="02020603050405020304" pitchFamily="18" charset="0"/>
                          <a:ea typeface="Calibri" panose="020F0502020204030204" pitchFamily="34" charset="0"/>
                          <a:cs typeface="Times New Roman" panose="02020603050405020304" pitchFamily="18" charset="0"/>
                        </a:rPr>
                        <a:t>Contenido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7990">
                <a:tc>
                  <a:txBody>
                    <a:bodyPr/>
                    <a:lstStyle/>
                    <a:p>
                      <a:pPr>
                        <a:lnSpc>
                          <a:spcPct val="107000"/>
                        </a:lnSpc>
                        <a:spcAft>
                          <a:spcPts val="800"/>
                        </a:spcAft>
                      </a:pP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I. Portada </a:t>
                      </a: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(primera página</a:t>
                      </a: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s-CR" sz="2000" dirty="0" smtClean="0">
                          <a:effectLst/>
                          <a:latin typeface="Calibri" panose="020F0502020204030204" pitchFamily="34" charset="0"/>
                          <a:ea typeface="Calibri" panose="020F0502020204030204" pitchFamily="34" charset="0"/>
                          <a:cs typeface="Times New Roman" panose="02020603050405020304" pitchFamily="18" charset="0"/>
                        </a:rPr>
                        <a:t>Actas</a:t>
                      </a:r>
                      <a:r>
                        <a:rPr lang="es-CR" sz="2000" baseline="0" dirty="0" smtClean="0">
                          <a:effectLst/>
                          <a:latin typeface="Calibri" panose="020F0502020204030204" pitchFamily="34" charset="0"/>
                          <a:ea typeface="Calibri" panose="020F0502020204030204" pitchFamily="34" charset="0"/>
                          <a:cs typeface="Times New Roman" panose="02020603050405020304" pitchFamily="18" charset="0"/>
                        </a:rPr>
                        <a:t> de órganos colegiados universitarios (UCR)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 Debe consignarse el membrete conforme lo dispone el Manual de Identidad Visual de la Oficina de Divulgación (logo de la Universidad en el extremo izquierdo y el nombre de la dependencia en el extremo derecho).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b. Nombre del órgano colegiado: debe escribirse completo, con todos los artículos, con letras mayúsculas sólidas y centradas.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c. Número de acta: debe ser consecutivo sin importar el tipo de sesión.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d. Fecha de celebración de la sesión: debe escribirse completa.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e. Número y fecha de la sesión en la que se aprueba el acta. La fecha debe escribirse completa.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f. Tabla de contenido: debe indicar el número de artículo, el tema del artículo y el número página.</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La tabla de contenido se hace por artículo, no por puntos </a:t>
                      </a: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del</a:t>
                      </a:r>
                      <a:r>
                        <a:rPr lang="es-ES_tradnl" sz="2000" baseline="0" dirty="0" smtClean="0">
                          <a:effectLst/>
                          <a:latin typeface="Times New Roman" panose="02020603050405020304" pitchFamily="18" charset="0"/>
                          <a:ea typeface="Calibri" panose="020F0502020204030204" pitchFamily="34" charset="0"/>
                          <a:cs typeface="Times New Roman" panose="02020603050405020304" pitchFamily="18" charset="0"/>
                        </a:rPr>
                        <a:t> orden del día</a:t>
                      </a:r>
                      <a:r>
                        <a:rPr lang="es-ES_tradnl"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CuadroTexto 2"/>
          <p:cNvSpPr txBox="1"/>
          <p:nvPr/>
        </p:nvSpPr>
        <p:spPr>
          <a:xfrm>
            <a:off x="8747393" y="6433851"/>
            <a:ext cx="2765234" cy="307777"/>
          </a:xfrm>
          <a:prstGeom prst="rect">
            <a:avLst/>
          </a:prstGeom>
          <a:noFill/>
        </p:spPr>
        <p:txBody>
          <a:bodyPr wrap="square" rtlCol="0">
            <a:spAutoFit/>
          </a:bodyPr>
          <a:lstStyle/>
          <a:p>
            <a:r>
              <a:rPr lang="es-CR" sz="1400" dirty="0" smtClean="0"/>
              <a:t>Fuente: </a:t>
            </a:r>
            <a:r>
              <a:rPr lang="es-ES_tradnl" sz="1400" dirty="0"/>
              <a:t>Resolución R-166-2015</a:t>
            </a:r>
          </a:p>
        </p:txBody>
      </p:sp>
    </p:spTree>
    <p:extLst>
      <p:ext uri="{BB962C8B-B14F-4D97-AF65-F5344CB8AC3E}">
        <p14:creationId xmlns:p14="http://schemas.microsoft.com/office/powerpoint/2010/main" val="3706383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5545"/>
          </a:xfrm>
        </p:spPr>
        <p:txBody>
          <a:bodyPr/>
          <a:lstStyle/>
          <a:p>
            <a:pPr algn="ctr"/>
            <a:r>
              <a:rPr lang="es-CR" dirty="0" smtClean="0"/>
              <a:t>Requisitos técnicos</a:t>
            </a:r>
            <a:endParaRPr lang="es-ES_tradnl" dirty="0"/>
          </a:p>
        </p:txBody>
      </p:sp>
      <p:graphicFrame>
        <p:nvGraphicFramePr>
          <p:cNvPr id="5" name="Tabla 4"/>
          <p:cNvGraphicFramePr>
            <a:graphicFrameLocks noGrp="1"/>
          </p:cNvGraphicFramePr>
          <p:nvPr>
            <p:extLst>
              <p:ext uri="{D42A27DB-BD31-4B8C-83A1-F6EECF244321}">
                <p14:modId xmlns:p14="http://schemas.microsoft.com/office/powerpoint/2010/main" val="3944227975"/>
              </p:ext>
            </p:extLst>
          </p:nvPr>
        </p:nvGraphicFramePr>
        <p:xfrm>
          <a:off x="264405" y="1399142"/>
          <a:ext cx="11677879" cy="5466461"/>
        </p:xfrm>
        <a:graphic>
          <a:graphicData uri="http://schemas.openxmlformats.org/drawingml/2006/table">
            <a:tbl>
              <a:tblPr firstRow="1" firstCol="1" lastRow="1" lastCol="1" bandRow="1" bandCol="1"/>
              <a:tblGrid>
                <a:gridCol w="1980977"/>
                <a:gridCol w="9696902"/>
              </a:tblGrid>
              <a:tr h="4946574">
                <a:tc>
                  <a:txBody>
                    <a:bodyPr/>
                    <a:lstStyle/>
                    <a:p>
                      <a:pPr>
                        <a:lnSpc>
                          <a:spcPct val="107000"/>
                        </a:lnSpc>
                        <a:spcAft>
                          <a:spcPts val="800"/>
                        </a:spcAft>
                      </a:pPr>
                      <a:r>
                        <a:rPr lang="es-ES_tradnl" sz="1600">
                          <a:effectLst/>
                          <a:latin typeface="Times New Roman" panose="02020603050405020304" pitchFamily="18" charset="0"/>
                          <a:ea typeface="Calibri" panose="020F0502020204030204" pitchFamily="34" charset="0"/>
                          <a:cs typeface="Times New Roman" panose="02020603050405020304" pitchFamily="18" charset="0"/>
                        </a:rPr>
                        <a:t>II. Segunda página y siguientes</a:t>
                      </a:r>
                      <a:endParaRPr lang="es-ES_tradnl" sz="16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a. Encabezado y pie de página: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El acta debe contener encabezado y pie de página en todas sus páginas, excepto en la portada.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El encabezado y pie de página deben escribirse en letra cursiva tamaño 10.</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extremo izquierdo del encabezado se anota el nombre del órgano colegiado; el número de sesión y el tipo de sesión, ordinaria o extraordinaria. En el extremo derecho se anota la fecha de la sesión, debe escribirse completa.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extremo derecho del pie de página debe indicarse el número de página y la cantidad total de páginas que contiene el acta.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b. Párrafo introductorio:</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primer párrafo debe escribirse el número de acta; el tipo de sesión, ya sea ordinaria o extraordinaria; el nombre del órgano que celebra la sesión, fecha y hora de inicio. Todo en letras.</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c. Asistencia: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segundo párrafo debe anotarse el nombre completo de las personas miembros presentes y la calidad de su representación cuando corresponda.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d. Ausentes con excusa y sin excusa: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tercer párrafo deben consignarse los nombres de las personas miembros ausentes, e indicar si la ausencia es con excusa o sin excusa.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Las notas de excusas deben archivarse en el expediente de la sesión y consignarse en el registro de documentos de coordinación.</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e. Invitados:</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En el cuarto párrafo debe anotarse el nombre completo de las personas que asistieron como invitados y la razón de la visita.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5352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5545"/>
          </a:xfrm>
        </p:spPr>
        <p:txBody>
          <a:bodyPr/>
          <a:lstStyle/>
          <a:p>
            <a:pPr algn="ctr"/>
            <a:r>
              <a:rPr lang="es-CR" dirty="0" smtClean="0"/>
              <a:t>Requisitos técnicos</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2114583971"/>
              </p:ext>
            </p:extLst>
          </p:nvPr>
        </p:nvGraphicFramePr>
        <p:xfrm>
          <a:off x="838199" y="1333041"/>
          <a:ext cx="11214254" cy="5310130"/>
        </p:xfrm>
        <a:graphic>
          <a:graphicData uri="http://schemas.openxmlformats.org/drawingml/2006/table">
            <a:tbl>
              <a:tblPr firstRow="1" firstCol="1" lastRow="1" lastCol="1" bandRow="1" bandCol="1"/>
              <a:tblGrid>
                <a:gridCol w="1397131"/>
                <a:gridCol w="9817123"/>
              </a:tblGrid>
              <a:tr h="5310130">
                <a:tc>
                  <a:txBody>
                    <a:bodyPr/>
                    <a:lstStyle/>
                    <a:p>
                      <a:pPr>
                        <a:lnSpc>
                          <a:spcPct val="107000"/>
                        </a:lnSpc>
                        <a:spcAft>
                          <a:spcPts val="0"/>
                        </a:spcAft>
                      </a:pPr>
                      <a:r>
                        <a:rPr lang="es-ES_tradnl" sz="1600">
                          <a:effectLst/>
                          <a:latin typeface="Times New Roman" panose="02020603050405020304" pitchFamily="18" charset="0"/>
                          <a:ea typeface="Calibri" panose="020F0502020204030204" pitchFamily="34" charset="0"/>
                          <a:cs typeface="Times New Roman" panose="02020603050405020304" pitchFamily="18" charset="0"/>
                        </a:rPr>
                        <a:t>III. Articulado:</a:t>
                      </a:r>
                      <a:endParaRPr lang="es-ES_tradnl"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_tradnl" sz="1600">
                          <a:effectLst/>
                          <a:latin typeface="Times New Roman" panose="02020603050405020304" pitchFamily="18" charset="0"/>
                          <a:ea typeface="Calibri" panose="020F0502020204030204" pitchFamily="34" charset="0"/>
                          <a:cs typeface="Times New Roman" panose="02020603050405020304" pitchFamily="18" charset="0"/>
                        </a:rPr>
                        <a:t> </a:t>
                      </a:r>
                      <a:endParaRPr lang="es-ES_tradnl" sz="16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a. Cada punto de la agenda se convierte en un artículo en el acta.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b. Los artículos deben destacarse con letra en negrita, numerarse consecutivamente dentro del acta y deben tener un título.</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c. Cada artículo debe contener un resumen de las intervenciones de las personas miembros asistentes y los acuerdos correspondientes.</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d. Las sesiones pueden grabarse para facilitar la elaboración del acta, esto no quiere decir que deban transcribirse literalmente, salvo que alguna de las personas miembros solicite expresamente que su intervención conste completa en el acta.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e. Cada artículo debe registrar el nombre de las personas que intervienen, el resultado de las votaciones y especificar quiénes votan a favor y quiénes en contra.</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f. Los miembros que emitan un voto disidente pueden solicitar que consten en el acta los motivos por los cuales se apartan de la decisión de la mayoría, en cuyo caso deberán firmar este documento.</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g. En cada artículo debe quedar claro el por qué se toman los acuerdos.</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h. Los acuerdos se escriben en párrafos aparte y deben numerarse consecutivamente dentro de cada artículo</a:t>
                      </a:r>
                      <a:r>
                        <a:rPr lang="es-ES_tradnl"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0"/>
                        </a:spcAft>
                      </a:pPr>
                      <a:r>
                        <a:rPr lang="es-CR"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600" dirty="0" smtClean="0">
                          <a:effectLst/>
                          <a:latin typeface="Times New Roman" panose="02020603050405020304" pitchFamily="18" charset="0"/>
                          <a:ea typeface="Calibri" panose="020F0502020204030204" pitchFamily="34" charset="0"/>
                          <a:cs typeface="Times New Roman" panose="02020603050405020304" pitchFamily="18" charset="0"/>
                        </a:rPr>
                        <a:t>j</a:t>
                      </a:r>
                      <a:r>
                        <a:rPr lang="es-ES_tradnl" sz="1600" dirty="0">
                          <a:effectLst/>
                          <a:latin typeface="Times New Roman" panose="02020603050405020304" pitchFamily="18" charset="0"/>
                          <a:ea typeface="Calibri" panose="020F0502020204030204" pitchFamily="34" charset="0"/>
                          <a:cs typeface="Times New Roman" panose="02020603050405020304" pitchFamily="18" charset="0"/>
                        </a:rPr>
                        <a:t>. El artículo correspondiente a informes y correspondencia estará subdividido en tantos incisos como documentos o informes verbales haya. Utilizar letras minúsculas para indicar cada inciso.</a:t>
                      </a:r>
                      <a:endParaRPr lang="es-ES_trad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2101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25545"/>
          </a:xfrm>
        </p:spPr>
        <p:txBody>
          <a:bodyPr/>
          <a:lstStyle/>
          <a:p>
            <a:pPr algn="ctr"/>
            <a:r>
              <a:rPr lang="es-CR" dirty="0" smtClean="0"/>
              <a:t>Requisitos técnicos</a:t>
            </a: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3192858273"/>
              </p:ext>
            </p:extLst>
          </p:nvPr>
        </p:nvGraphicFramePr>
        <p:xfrm>
          <a:off x="838200" y="1542361"/>
          <a:ext cx="10515600" cy="4682169"/>
        </p:xfrm>
        <a:graphic>
          <a:graphicData uri="http://schemas.openxmlformats.org/drawingml/2006/table">
            <a:tbl>
              <a:tblPr firstRow="1" firstCol="1" lastRow="1" lastCol="1" bandRow="1" bandCol="1"/>
              <a:tblGrid>
                <a:gridCol w="2500610"/>
                <a:gridCol w="8014990"/>
              </a:tblGrid>
              <a:tr h="780364">
                <a:tc>
                  <a:txBody>
                    <a:bodyPr/>
                    <a:lstStyle/>
                    <a:p>
                      <a:pPr>
                        <a:lnSpc>
                          <a:spcPct val="107000"/>
                        </a:lnSpc>
                        <a:spcAft>
                          <a:spcPts val="0"/>
                        </a:spcAft>
                      </a:pPr>
                      <a:r>
                        <a:rPr lang="es-ES_tradnl" sz="2000">
                          <a:effectLst/>
                          <a:latin typeface="Times New Roman" panose="02020603050405020304" pitchFamily="18" charset="0"/>
                          <a:ea typeface="Calibri" panose="020F0502020204030204" pitchFamily="34" charset="0"/>
                          <a:cs typeface="Times New Roman" panose="02020603050405020304" pitchFamily="18" charset="0"/>
                        </a:rPr>
                        <a:t>IV. Cierre del acta:</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a:effectLst/>
                          <a:latin typeface="Times New Roman" panose="02020603050405020304" pitchFamily="18" charset="0"/>
                          <a:ea typeface="Calibri" panose="020F0502020204030204" pitchFamily="34" charset="0"/>
                          <a:cs typeface="Times New Roman" panose="02020603050405020304" pitchFamily="18" charset="0"/>
                        </a:rPr>
                        <a:t>Debe indicarse la hora en la que finaliza la sesión. Debe escribirse con letras.</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1805">
                <a:tc>
                  <a:txBody>
                    <a:bodyPr/>
                    <a:lstStyle/>
                    <a:p>
                      <a:pPr>
                        <a:lnSpc>
                          <a:spcPct val="107000"/>
                        </a:lnSpc>
                        <a:spcAft>
                          <a:spcPts val="0"/>
                        </a:spcAft>
                      </a:pPr>
                      <a:r>
                        <a:rPr lang="es-ES_tradnl" sz="2000">
                          <a:effectLst/>
                          <a:latin typeface="Times New Roman" panose="02020603050405020304" pitchFamily="18" charset="0"/>
                          <a:ea typeface="Calibri" panose="020F0502020204030204" pitchFamily="34" charset="0"/>
                          <a:cs typeface="Times New Roman" panose="02020603050405020304" pitchFamily="18" charset="0"/>
                        </a:rPr>
                        <a:t>V. Firma y sello del acta:</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a. La persona que preside el órgano colegiado debe firmar y sellar la versión definitiva del acta, tanto al final como en cada uno de los folios que contenga acuerdos.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b. La firma final debe hacerse sobre una leyenda que del órgano que preside. Todo debe estar centrado.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c. Las personas miembros que emiten votos disidentes también deben firmar el acta, justo después de la indicación de su disidencia, en el artículo correspondiente.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d. El sello debe ubicarse a la derecha de la leyenda y de la firma, no sobre ellos.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e. En la firma y el sello debe utilizarse tinta color azul.</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5946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8369" y="717665"/>
            <a:ext cx="10515600" cy="1325563"/>
          </a:xfrm>
        </p:spPr>
        <p:txBody>
          <a:bodyPr/>
          <a:lstStyle/>
          <a:p>
            <a:pPr algn="ctr"/>
            <a:r>
              <a:rPr lang="es-ES_tradnl" dirty="0"/>
              <a:t>Documentos relacionados</a:t>
            </a:r>
          </a:p>
        </p:txBody>
      </p:sp>
      <p:graphicFrame>
        <p:nvGraphicFramePr>
          <p:cNvPr id="3" name="Tabla 2"/>
          <p:cNvGraphicFramePr>
            <a:graphicFrameLocks noGrp="1"/>
          </p:cNvGraphicFramePr>
          <p:nvPr>
            <p:extLst>
              <p:ext uri="{D42A27DB-BD31-4B8C-83A1-F6EECF244321}">
                <p14:modId xmlns:p14="http://schemas.microsoft.com/office/powerpoint/2010/main" val="2677091455"/>
              </p:ext>
            </p:extLst>
          </p:nvPr>
        </p:nvGraphicFramePr>
        <p:xfrm>
          <a:off x="948369" y="1861851"/>
          <a:ext cx="10971882" cy="5030201"/>
        </p:xfrm>
        <a:graphic>
          <a:graphicData uri="http://schemas.openxmlformats.org/drawingml/2006/table">
            <a:tbl>
              <a:tblPr firstRow="1" firstCol="1" lastRow="1" lastCol="1" bandRow="1" bandCol="1"/>
              <a:tblGrid>
                <a:gridCol w="1827882"/>
                <a:gridCol w="2511845"/>
                <a:gridCol w="6632155"/>
              </a:tblGrid>
              <a:tr h="2505743">
                <a:tc>
                  <a:txBody>
                    <a:bodyPr/>
                    <a:lstStyle/>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Consejo Directivo INA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 Ley Orgánica del Instituto Nacional de Aprendizaje (INA).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Ley  6868    del  06/05/1983</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 Artículo 9º.- El Consejo Directivo se reunirá ordinariamente, por lo menos una vez por semana; y en forma extraordinaria cada vez que sea necesario. Las sesiones serán convocadas por el Presidente o por el Director Ejecutivo, de oficio o a solicitud de cuatro miembros, por escrito y con doce horas de anticipación, por lo menos. En las sesiones extraordinarias sólo se conocerá de los asuntos contenidos en la convocatoria oficial.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4458">
                <a:tc>
                  <a:txBody>
                    <a:bodyPr/>
                    <a:lstStyle/>
                    <a:p>
                      <a:pPr>
                        <a:lnSpc>
                          <a:spcPct val="107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Consejo Directivo IMAS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2000">
                          <a:effectLst/>
                          <a:latin typeface="Times New Roman" panose="02020603050405020304" pitchFamily="18" charset="0"/>
                          <a:ea typeface="Times New Roman" panose="02020603050405020304" pitchFamily="18" charset="0"/>
                          <a:cs typeface="Times New Roman" panose="02020603050405020304" pitchFamily="18" charset="0"/>
                        </a:rPr>
                        <a:t>Ley de Creación del Instituto Mixto de Ayuda Social (IMAS).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 sz="2000">
                          <a:effectLst/>
                          <a:latin typeface="Times New Roman" panose="02020603050405020304" pitchFamily="18" charset="0"/>
                          <a:ea typeface="Times New Roman" panose="02020603050405020304" pitchFamily="18" charset="0"/>
                          <a:cs typeface="Times New Roman" panose="02020603050405020304" pitchFamily="18" charset="0"/>
                        </a:rPr>
                        <a:t>Ley 4760    del  04/05/1971.</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ARTICULO 20.- El Consejo directivo se reunirá ordinariamente por lo menos una vez por semana y en forma extraordinaria cada vez que lo convoque el Director Ejecutivo, por orden de su Presidente o a solicitud de cuatro miembros, por escrito y con doce horas de anticipación por lo menos. En las sesiones extraordinarias sólo se conocerá de los asuntos contenidos en la convocatoria </a:t>
                      </a:r>
                      <a:r>
                        <a:rPr lang="es-ES"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oficial.</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8630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5643" y="1048171"/>
            <a:ext cx="10515600" cy="846730"/>
          </a:xfrm>
        </p:spPr>
        <p:txBody>
          <a:bodyPr/>
          <a:lstStyle/>
          <a:p>
            <a:pPr algn="ctr"/>
            <a:r>
              <a:rPr lang="es-ES_tradnl" dirty="0"/>
              <a:t>Documentos </a:t>
            </a:r>
            <a:r>
              <a:rPr lang="es-ES_tradnl" dirty="0" smtClean="0"/>
              <a:t>relacionados</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3130857152"/>
              </p:ext>
            </p:extLst>
          </p:nvPr>
        </p:nvGraphicFramePr>
        <p:xfrm>
          <a:off x="0" y="1894901"/>
          <a:ext cx="12063470" cy="4836097"/>
        </p:xfrm>
        <a:graphic>
          <a:graphicData uri="http://schemas.openxmlformats.org/drawingml/2006/table">
            <a:tbl>
              <a:tblPr firstRow="1" firstCol="1" lastRow="1" lastCol="1" bandRow="1" bandCol="1"/>
              <a:tblGrid>
                <a:gridCol w="2082188"/>
                <a:gridCol w="2247441"/>
                <a:gridCol w="7733841"/>
              </a:tblGrid>
              <a:tr h="363557">
                <a:tc>
                  <a:txBody>
                    <a:bodyPr/>
                    <a:lstStyle/>
                    <a:p>
                      <a:pPr>
                        <a:lnSpc>
                          <a:spcPct val="107000"/>
                        </a:lnSpc>
                        <a:spcAft>
                          <a:spcPts val="0"/>
                        </a:spcAft>
                      </a:pPr>
                      <a:r>
                        <a:rPr lang="es-ES" sz="1800" b="1" dirty="0">
                          <a:effectLst/>
                          <a:latin typeface="Times New Roman" panose="02020603050405020304" pitchFamily="18" charset="0"/>
                          <a:ea typeface="Times New Roman" panose="02020603050405020304" pitchFamily="18" charset="0"/>
                          <a:cs typeface="Times New Roman" panose="02020603050405020304" pitchFamily="18" charset="0"/>
                        </a:rPr>
                        <a:t>Órganos colegiados </a:t>
                      </a:r>
                      <a:endParaRPr lang="es-ES" sz="1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s-ES"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en general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1800" b="1">
                          <a:effectLst/>
                          <a:latin typeface="Times New Roman" panose="02020603050405020304" pitchFamily="18" charset="0"/>
                          <a:ea typeface="Times New Roman" panose="02020603050405020304" pitchFamily="18" charset="0"/>
                          <a:cs typeface="Times New Roman" panose="02020603050405020304" pitchFamily="18" charset="0"/>
                        </a:rPr>
                        <a:t>Nombre de la Normativa</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b="1" dirty="0">
                          <a:effectLst/>
                          <a:latin typeface="Times New Roman" panose="02020603050405020304" pitchFamily="18" charset="0"/>
                          <a:ea typeface="Times New Roman" panose="02020603050405020304" pitchFamily="18" charset="0"/>
                          <a:cs typeface="Times New Roman" panose="02020603050405020304" pitchFamily="18" charset="0"/>
                        </a:rPr>
                        <a:t>Texto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9103">
                <a:tc>
                  <a:txBody>
                    <a:bodyPr/>
                    <a:lstStyle/>
                    <a:p>
                      <a:pPr>
                        <a:lnSpc>
                          <a:spcPct val="107000"/>
                        </a:lnSpc>
                        <a:spcAft>
                          <a:spcPts val="80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Órganos colegiados. Documentos relacionados.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Opinión Jurídica de la Procuraduría General de la República OJ-048-2001</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Como bien lo señala el ilustre ORTIZ </a:t>
                      </a:r>
                      <a:r>
                        <a:rPr lang="es-ES_tradnl" sz="1800" dirty="0" err="1">
                          <a:effectLst/>
                          <a:latin typeface="Times New Roman" panose="02020603050405020304" pitchFamily="18" charset="0"/>
                          <a:ea typeface="Calibri" panose="020F0502020204030204" pitchFamily="34" charset="0"/>
                          <a:cs typeface="Times New Roman" panose="02020603050405020304" pitchFamily="18" charset="0"/>
                        </a:rPr>
                        <a:t>ORTIZ</a:t>
                      </a: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"La existencia del grupo exige la formación de la voluntad del órgano como distinta de la de cada uno de los titulares de modo que sea posible obtener esa voluntad aunque haya discrepancias (...) El principio que permite formar la voluntad del grupo como propia del órgano, es el de mayoría, en virtud del cual la voluntad del mayor número de componentes se impone a la minoría disidente (...) El proceso de formación de la mayoría requiere de una serie de garantías, que aseguren el trato igual para todos los componentes del colegio y la libre expresión de su voluntad. Dicho proceso contiene varias etapas, a saber: redacción del orden del día, que es la lista de asuntos a tratar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ii) convocatoria que es la citación de los integrantes, para hora y fecha determinada, en un lugar preciso, siempre con cierto número de días de anticipación, salvo asistencia de la totalidad de los integrantes, que puede eximir de tal requisito en el acto (...)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4068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5643" y="1048171"/>
            <a:ext cx="10515600" cy="846730"/>
          </a:xfrm>
        </p:spPr>
        <p:txBody>
          <a:bodyPr/>
          <a:lstStyle/>
          <a:p>
            <a:pPr algn="ctr"/>
            <a:r>
              <a:rPr lang="es-ES_tradnl" dirty="0"/>
              <a:t>Documentos </a:t>
            </a:r>
            <a:r>
              <a:rPr lang="es-ES_tradnl" dirty="0" smtClean="0"/>
              <a:t>relacionados</a:t>
            </a: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653503406"/>
              </p:ext>
            </p:extLst>
          </p:nvPr>
        </p:nvGraphicFramePr>
        <p:xfrm>
          <a:off x="838200" y="1894901"/>
          <a:ext cx="10515600" cy="4986895"/>
        </p:xfrm>
        <a:graphic>
          <a:graphicData uri="http://schemas.openxmlformats.org/drawingml/2006/table">
            <a:tbl>
              <a:tblPr firstRow="1" firstCol="1" lastRow="1" lastCol="1" bandRow="1" bandCol="1"/>
              <a:tblGrid>
                <a:gridCol w="2500610"/>
                <a:gridCol w="8014990"/>
              </a:tblGrid>
              <a:tr h="417205">
                <a:tc>
                  <a:txBody>
                    <a:bodyPr/>
                    <a:lstStyle/>
                    <a:p>
                      <a:pPr>
                        <a:lnSpc>
                          <a:spcPct val="107000"/>
                        </a:lnSpc>
                        <a:spcAft>
                          <a:spcPts val="800"/>
                        </a:spcAft>
                      </a:pPr>
                      <a:r>
                        <a:rPr lang="es-ES_tradnl" sz="1800" b="1">
                          <a:effectLst/>
                          <a:latin typeface="Times New Roman" panose="02020603050405020304" pitchFamily="18" charset="0"/>
                          <a:ea typeface="Calibri" panose="020F0502020204030204" pitchFamily="34" charset="0"/>
                          <a:cs typeface="Times New Roman" panose="02020603050405020304" pitchFamily="18" charset="0"/>
                        </a:rPr>
                        <a:t>Elemento </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b="1">
                          <a:effectLst/>
                          <a:latin typeface="Times New Roman" panose="02020603050405020304" pitchFamily="18" charset="0"/>
                          <a:ea typeface="Calibri" panose="020F0502020204030204" pitchFamily="34" charset="0"/>
                          <a:cs typeface="Times New Roman" panose="02020603050405020304" pitchFamily="18" charset="0"/>
                        </a:rPr>
                        <a:t>Contenido </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9690">
                <a:tc>
                  <a:txBody>
                    <a:bodyPr/>
                    <a:lstStyle/>
                    <a:p>
                      <a:pPr>
                        <a:lnSpc>
                          <a:spcPct val="107000"/>
                        </a:lnSpc>
                        <a:spcAft>
                          <a:spcPts val="800"/>
                        </a:spcAft>
                      </a:pPr>
                      <a:r>
                        <a:rPr lang="es-ES_tradnl" sz="1800">
                          <a:effectLst/>
                          <a:latin typeface="Times New Roman" panose="02020603050405020304" pitchFamily="18" charset="0"/>
                          <a:ea typeface="Calibri" panose="020F0502020204030204" pitchFamily="34" charset="0"/>
                          <a:cs typeface="Times New Roman" panose="02020603050405020304" pitchFamily="18" charset="0"/>
                        </a:rPr>
                        <a:t>Estructura de la convocatoria: </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La convocatoria debe escribirse en papel con membrete institucional y nombre del órgano colegiado que convoca.</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Elementos indispensables: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La expresión “CONVOCATORIA”</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Número de la sesión, sin ceros a la izquierda, y si se trata de una sesión ordinaria o extraordinaria.</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La fecha de emisión.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La convocatoria puede ser individual o colectiva pero debe indicar el nombre completo de las personas destinatarias. (nombre y dos apellidos)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Lugar, día y hora de la reunión.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Señalar si se establecen una primera y segunda convocatorias y el horario de inicio para cada una.</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Orden del día, es decir, agenda por tratar.</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1800" dirty="0">
                          <a:effectLst/>
                          <a:latin typeface="Times New Roman" panose="02020603050405020304" pitchFamily="18" charset="0"/>
                          <a:ea typeface="Calibri" panose="020F0502020204030204" pitchFamily="34" charset="0"/>
                          <a:cs typeface="Times New Roman" panose="02020603050405020304" pitchFamily="18" charset="0"/>
                        </a:rPr>
                        <a:t>- Nombre completo (nombre y dos apellidos) y firma de quien preside el órgano colegiado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5328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5643" y="1048171"/>
            <a:ext cx="10515600" cy="846730"/>
          </a:xfrm>
        </p:spPr>
        <p:txBody>
          <a:bodyPr/>
          <a:lstStyle/>
          <a:p>
            <a:pPr algn="ctr"/>
            <a:r>
              <a:rPr lang="es-ES_tradnl" dirty="0"/>
              <a:t>Documentos </a:t>
            </a:r>
            <a:r>
              <a:rPr lang="es-ES_tradnl" dirty="0" smtClean="0"/>
              <a:t>relacionados</a:t>
            </a:r>
            <a:endParaRPr lang="es-ES_tradnl" dirty="0"/>
          </a:p>
        </p:txBody>
      </p:sp>
      <p:graphicFrame>
        <p:nvGraphicFramePr>
          <p:cNvPr id="3" name="Tabla 2"/>
          <p:cNvGraphicFramePr>
            <a:graphicFrameLocks noGrp="1"/>
          </p:cNvGraphicFramePr>
          <p:nvPr>
            <p:extLst>
              <p:ext uri="{D42A27DB-BD31-4B8C-83A1-F6EECF244321}">
                <p14:modId xmlns:p14="http://schemas.microsoft.com/office/powerpoint/2010/main" val="3592732717"/>
              </p:ext>
            </p:extLst>
          </p:nvPr>
        </p:nvGraphicFramePr>
        <p:xfrm>
          <a:off x="672946" y="2126255"/>
          <a:ext cx="11015950" cy="3446747"/>
        </p:xfrm>
        <a:graphic>
          <a:graphicData uri="http://schemas.openxmlformats.org/drawingml/2006/table">
            <a:tbl>
              <a:tblPr firstRow="1" firstCol="1" lastRow="1" lastCol="1" bandRow="1" bandCol="1"/>
              <a:tblGrid>
                <a:gridCol w="2619593"/>
                <a:gridCol w="8396357"/>
              </a:tblGrid>
              <a:tr h="3446747">
                <a:tc>
                  <a:txBody>
                    <a:bodyPr/>
                    <a:lstStyle/>
                    <a:p>
                      <a:pPr>
                        <a:lnSpc>
                          <a:spcPct val="107000"/>
                        </a:lnSpc>
                        <a:spcAft>
                          <a:spcPts val="80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Estructura del orden del día (Agenda):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El orden del día debe indicar y describir correctamente todos los asuntos por tratar, e incluir aquellos que los demás miembros soliciten. Además, debe contener adjunto el borrador del acta de la sesión anterior para su lectura correspondiente por parte de las personas miembros del órgano colegiado.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Es necesario recordar que es posible modificar el orden del día o agenda, por una parte, y también modificar el orden de la Agenda. El orden del día o agenda únicamente puede ser modificado para introducir o retirar asuntos, por mayoría calificada de las dos terceras partes de los miembros del órgano presentes, en virtud de la aplicación analógica del Reglamento del Consejo Universitario (artículo 22).</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265" marR="652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72947" y="4522478"/>
            <a:ext cx="119193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ES_tradnl" sz="1800" b="0" i="0" u="none" strike="noStrike" cap="none" normalizeH="0" baseline="0" smtClean="0">
                <a:ln>
                  <a:noFill/>
                </a:ln>
                <a:solidFill>
                  <a:schemeClr val="tx1"/>
                </a:solidFill>
                <a:effectLst/>
                <a:latin typeface="Arial" panose="020B0604020202020204" pitchFamily="34" charset="0"/>
              </a:rPr>
              <a:t/>
            </a:r>
            <a:br>
              <a:rPr kumimoji="0" lang="es-ES_tradnl" altLang="es-ES_tradnl" sz="1800" b="0" i="0" u="none" strike="noStrike" cap="none" normalizeH="0" baseline="0" smtClean="0">
                <a:ln>
                  <a:noFill/>
                </a:ln>
                <a:solidFill>
                  <a:schemeClr val="tx1"/>
                </a:solidFill>
                <a:effectLst/>
                <a:latin typeface="Arial" panose="020B0604020202020204" pitchFamily="34" charset="0"/>
              </a:rPr>
            </a:br>
            <a:endParaRPr kumimoji="0" lang="es-ES_tradnl" altLang="es-ES_tradnl" sz="1800" b="0" i="0" u="none" strike="noStrike" cap="none" normalizeH="0" baseline="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672947" y="6038533"/>
            <a:ext cx="10280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ES_tradnl"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es-ES_tradnl" altLang="es-ES_tradnl" sz="12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1]</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pesar de que durante los </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ltimos a</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ñ</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os, se ha dado una tendencia a utilizar el  t</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rmino </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agenda</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 lugar de </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orden del d</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en la mayor parte de la normativa costarricense vigente se prefiere </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orden del d</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kumimoji="0" lang="es-ES_tradnl" altLang="es-ES_tradn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s-ES_tradnl" altLang="es-ES_tradnl"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s-ES_tradnl" altLang="es-ES_tradnl"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60794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521" y="2480364"/>
            <a:ext cx="10515600" cy="1325563"/>
          </a:xfrm>
        </p:spPr>
        <p:txBody>
          <a:bodyPr/>
          <a:lstStyle/>
          <a:p>
            <a:pPr algn="ctr"/>
            <a:r>
              <a:rPr lang="es-CR" b="1" dirty="0" smtClean="0"/>
              <a:t>MUCHAS GRACIAS POR SU ATENCIÓN </a:t>
            </a:r>
            <a:endParaRPr lang="es-ES_tradnl" b="1" dirty="0"/>
          </a:p>
        </p:txBody>
      </p:sp>
    </p:spTree>
    <p:extLst>
      <p:ext uri="{BB962C8B-B14F-4D97-AF65-F5344CB8AC3E}">
        <p14:creationId xmlns:p14="http://schemas.microsoft.com/office/powerpoint/2010/main" val="2278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079876" y="260351"/>
            <a:ext cx="3960813" cy="1152525"/>
          </a:xfrm>
          <a:prstGeom prst="rect">
            <a:avLst/>
          </a:prstGeom>
          <a:solidFill>
            <a:srgbClr val="FFFF0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Jurídico</a:t>
            </a:r>
            <a:r>
              <a:rPr lang="es-CR" altLang="es-CR" sz="1800" dirty="0"/>
              <a:t>:</a:t>
            </a:r>
          </a:p>
          <a:p>
            <a:pPr algn="ctr" eaLnBrk="1" hangingPunct="1">
              <a:spcBef>
                <a:spcPct val="0"/>
              </a:spcBef>
              <a:buFontTx/>
              <a:buNone/>
            </a:pPr>
            <a:r>
              <a:rPr lang="es-CR" altLang="es-CR" sz="1800" dirty="0"/>
              <a:t>Tratados internacionales,  leyes,</a:t>
            </a:r>
          </a:p>
          <a:p>
            <a:pPr algn="ctr" eaLnBrk="1" hangingPunct="1">
              <a:spcBef>
                <a:spcPct val="0"/>
              </a:spcBef>
              <a:buFontTx/>
              <a:buNone/>
            </a:pPr>
            <a:r>
              <a:rPr lang="es-CR" altLang="es-CR" sz="1800" dirty="0"/>
              <a:t> decretos, reglamentos, lineamientos, </a:t>
            </a:r>
          </a:p>
          <a:p>
            <a:pPr algn="ctr" eaLnBrk="1" hangingPunct="1">
              <a:spcBef>
                <a:spcPct val="0"/>
              </a:spcBef>
              <a:buFontTx/>
              <a:buNone/>
            </a:pPr>
            <a:r>
              <a:rPr lang="es-CR" altLang="es-CR" sz="1800" dirty="0"/>
              <a:t>Políticas, directrices.</a:t>
            </a:r>
            <a:endParaRPr lang="es-ES" altLang="es-CR" sz="1800" dirty="0"/>
          </a:p>
        </p:txBody>
      </p:sp>
      <p:sp>
        <p:nvSpPr>
          <p:cNvPr id="11267" name="Rectangle 3"/>
          <p:cNvSpPr>
            <a:spLocks noChangeArrowheads="1"/>
          </p:cNvSpPr>
          <p:nvPr/>
        </p:nvSpPr>
        <p:spPr bwMode="auto">
          <a:xfrm>
            <a:off x="1631948" y="4851401"/>
            <a:ext cx="2808288" cy="9144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dirty="0"/>
              <a:t>Contexto administrativo:</a:t>
            </a:r>
          </a:p>
          <a:p>
            <a:pPr eaLnBrk="1" hangingPunct="1">
              <a:spcBef>
                <a:spcPct val="0"/>
              </a:spcBef>
              <a:buFontTx/>
              <a:buNone/>
            </a:pPr>
            <a:r>
              <a:rPr lang="es-CR" altLang="es-CR" sz="1800" dirty="0"/>
              <a:t>Personas físicas/jurídicas  </a:t>
            </a:r>
            <a:endParaRPr lang="es-ES" altLang="es-CR" sz="1800" dirty="0"/>
          </a:p>
        </p:txBody>
      </p:sp>
      <p:sp>
        <p:nvSpPr>
          <p:cNvPr id="11268" name="Rectangle 4"/>
          <p:cNvSpPr>
            <a:spLocks noChangeArrowheads="1"/>
          </p:cNvSpPr>
          <p:nvPr/>
        </p:nvSpPr>
        <p:spPr bwMode="auto">
          <a:xfrm>
            <a:off x="4800600" y="2017714"/>
            <a:ext cx="2305050" cy="987425"/>
          </a:xfrm>
          <a:prstGeom prst="rect">
            <a:avLst/>
          </a:prstGeom>
          <a:solidFill>
            <a:srgbClr val="00B05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a:t>Contexto funcional</a:t>
            </a:r>
            <a:r>
              <a:rPr lang="es-CR" altLang="es-CR" sz="1800"/>
              <a:t> </a:t>
            </a:r>
          </a:p>
          <a:p>
            <a:pPr algn="ctr" eaLnBrk="1" hangingPunct="1">
              <a:spcBef>
                <a:spcPct val="0"/>
              </a:spcBef>
              <a:buFontTx/>
              <a:buNone/>
            </a:pPr>
            <a:r>
              <a:rPr lang="es-CR" altLang="es-CR" sz="1800"/>
              <a:t>Actividades y </a:t>
            </a:r>
          </a:p>
          <a:p>
            <a:pPr algn="ctr" eaLnBrk="1" hangingPunct="1">
              <a:spcBef>
                <a:spcPct val="0"/>
              </a:spcBef>
              <a:buFontTx/>
              <a:buNone/>
            </a:pPr>
            <a:r>
              <a:rPr lang="es-CR" altLang="es-CR" sz="1800"/>
              <a:t>transacciones</a:t>
            </a:r>
            <a:endParaRPr lang="es-ES" altLang="es-CR" sz="1800"/>
          </a:p>
        </p:txBody>
      </p:sp>
      <p:sp>
        <p:nvSpPr>
          <p:cNvPr id="11269" name="Rectangle 5"/>
          <p:cNvSpPr>
            <a:spLocks noChangeArrowheads="1"/>
          </p:cNvSpPr>
          <p:nvPr/>
        </p:nvSpPr>
        <p:spPr bwMode="auto">
          <a:xfrm>
            <a:off x="7931943" y="4869657"/>
            <a:ext cx="2519363" cy="86360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documental</a:t>
            </a:r>
            <a:r>
              <a:rPr lang="es-CR" altLang="es-CR" sz="1800" dirty="0"/>
              <a:t>: </a:t>
            </a:r>
          </a:p>
          <a:p>
            <a:pPr algn="ctr" eaLnBrk="1" hangingPunct="1">
              <a:spcBef>
                <a:spcPct val="0"/>
              </a:spcBef>
              <a:buFontTx/>
              <a:buNone/>
            </a:pPr>
            <a:r>
              <a:rPr lang="es-CR" altLang="es-CR" sz="1800" dirty="0"/>
              <a:t>Series documentales  </a:t>
            </a:r>
          </a:p>
          <a:p>
            <a:pPr algn="ctr" eaLnBrk="1" hangingPunct="1">
              <a:spcBef>
                <a:spcPct val="0"/>
              </a:spcBef>
              <a:buFontTx/>
              <a:buNone/>
            </a:pPr>
            <a:r>
              <a:rPr lang="es-CR" altLang="es-CR" sz="1800" dirty="0"/>
              <a:t> </a:t>
            </a:r>
            <a:endParaRPr lang="es-ES" altLang="es-CR" sz="1800" dirty="0"/>
          </a:p>
        </p:txBody>
      </p:sp>
      <p:sp>
        <p:nvSpPr>
          <p:cNvPr id="11270" name="Line 6"/>
          <p:cNvSpPr>
            <a:spLocks noChangeShapeType="1"/>
          </p:cNvSpPr>
          <p:nvPr/>
        </p:nvSpPr>
        <p:spPr bwMode="auto">
          <a:xfrm flipH="1">
            <a:off x="2640013" y="1222375"/>
            <a:ext cx="1439862" cy="3481388"/>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1" name="Text Box 7"/>
          <p:cNvSpPr txBox="1">
            <a:spLocks noChangeArrowheads="1"/>
          </p:cNvSpPr>
          <p:nvPr/>
        </p:nvSpPr>
        <p:spPr bwMode="auto">
          <a:xfrm>
            <a:off x="1714500" y="1965325"/>
            <a:ext cx="23764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Establece competencias, responsabilidades y funciones</a:t>
            </a:r>
            <a:endParaRPr lang="es-ES" altLang="es-CR" sz="1800"/>
          </a:p>
        </p:txBody>
      </p:sp>
      <p:sp>
        <p:nvSpPr>
          <p:cNvPr id="11272" name="Text Box 9"/>
          <p:cNvSpPr txBox="1">
            <a:spLocks noChangeArrowheads="1"/>
          </p:cNvSpPr>
          <p:nvPr/>
        </p:nvSpPr>
        <p:spPr bwMode="auto">
          <a:xfrm>
            <a:off x="3554413" y="3638551"/>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dirty="0"/>
              <a:t>Realizan</a:t>
            </a:r>
            <a:endParaRPr lang="es-ES" altLang="es-CR" sz="1800" dirty="0"/>
          </a:p>
        </p:txBody>
      </p:sp>
      <p:sp>
        <p:nvSpPr>
          <p:cNvPr id="11273" name="Line 10"/>
          <p:cNvSpPr>
            <a:spLocks noChangeShapeType="1"/>
          </p:cNvSpPr>
          <p:nvPr/>
        </p:nvSpPr>
        <p:spPr bwMode="auto">
          <a:xfrm>
            <a:off x="4367213" y="5157788"/>
            <a:ext cx="3529012"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4" name="Text Box 11"/>
          <p:cNvSpPr txBox="1">
            <a:spLocks noChangeArrowheads="1"/>
          </p:cNvSpPr>
          <p:nvPr/>
        </p:nvSpPr>
        <p:spPr bwMode="auto">
          <a:xfrm>
            <a:off x="5591175" y="4508500"/>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Producen/</a:t>
            </a:r>
          </a:p>
          <a:p>
            <a:pPr eaLnBrk="1" hangingPunct="1">
              <a:spcBef>
                <a:spcPct val="0"/>
              </a:spcBef>
              <a:buFontTx/>
              <a:buNone/>
            </a:pPr>
            <a:r>
              <a:rPr lang="es-CR" altLang="es-CR" sz="1800"/>
              <a:t>reciben</a:t>
            </a:r>
            <a:endParaRPr lang="es-ES" altLang="es-CR" sz="1800"/>
          </a:p>
        </p:txBody>
      </p:sp>
      <p:sp>
        <p:nvSpPr>
          <p:cNvPr id="11275" name="Line 12"/>
          <p:cNvSpPr>
            <a:spLocks noChangeShapeType="1"/>
          </p:cNvSpPr>
          <p:nvPr/>
        </p:nvSpPr>
        <p:spPr bwMode="auto">
          <a:xfrm flipH="1" flipV="1">
            <a:off x="7896225" y="1557338"/>
            <a:ext cx="1295400" cy="338455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6" name="Text Box 13"/>
          <p:cNvSpPr txBox="1">
            <a:spLocks noChangeArrowheads="1"/>
          </p:cNvSpPr>
          <p:nvPr/>
        </p:nvSpPr>
        <p:spPr bwMode="auto">
          <a:xfrm>
            <a:off x="8975725" y="2565401"/>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Evidencian </a:t>
            </a:r>
            <a:endParaRPr lang="es-ES" altLang="es-CR" sz="1800"/>
          </a:p>
        </p:txBody>
      </p:sp>
      <p:sp>
        <p:nvSpPr>
          <p:cNvPr id="11277" name="Text Box 14"/>
          <p:cNvSpPr txBox="1">
            <a:spLocks noChangeArrowheads="1"/>
          </p:cNvSpPr>
          <p:nvPr/>
        </p:nvSpPr>
        <p:spPr bwMode="auto">
          <a:xfrm>
            <a:off x="5664200" y="5734051"/>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Utilizan</a:t>
            </a:r>
            <a:endParaRPr lang="es-ES" altLang="es-CR" sz="1800"/>
          </a:p>
        </p:txBody>
      </p:sp>
      <p:sp>
        <p:nvSpPr>
          <p:cNvPr id="11278" name="Line 15"/>
          <p:cNvSpPr>
            <a:spLocks noChangeShapeType="1"/>
          </p:cNvSpPr>
          <p:nvPr/>
        </p:nvSpPr>
        <p:spPr bwMode="auto">
          <a:xfrm flipH="1">
            <a:off x="4440239" y="5661025"/>
            <a:ext cx="3455987"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9" name="Text Box 16"/>
          <p:cNvSpPr txBox="1">
            <a:spLocks noChangeArrowheads="1"/>
          </p:cNvSpPr>
          <p:nvPr/>
        </p:nvSpPr>
        <p:spPr bwMode="auto">
          <a:xfrm>
            <a:off x="5303838" y="6308726"/>
            <a:ext cx="160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a:t>CONTEXTOS</a:t>
            </a:r>
            <a:endParaRPr lang="es-ES" altLang="es-CR" sz="1800" b="1"/>
          </a:p>
        </p:txBody>
      </p:sp>
      <p:cxnSp>
        <p:nvCxnSpPr>
          <p:cNvPr id="3" name="Straight Arrow Connector 2"/>
          <p:cNvCxnSpPr>
            <a:stCxn id="11267" idx="0"/>
          </p:cNvCxnSpPr>
          <p:nvPr/>
        </p:nvCxnSpPr>
        <p:spPr>
          <a:xfrm flipV="1">
            <a:off x="3036886" y="3152777"/>
            <a:ext cx="1763712" cy="169862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7116763" y="3073880"/>
            <a:ext cx="790575" cy="1649413"/>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7035800" y="3609977"/>
            <a:ext cx="1581150" cy="369332"/>
          </a:xfrm>
          <a:prstGeom prst="rect">
            <a:avLst/>
          </a:prstGeom>
          <a:noFill/>
        </p:spPr>
        <p:txBody>
          <a:bodyPr wrap="square" rtlCol="0">
            <a:spAutoFit/>
          </a:bodyPr>
          <a:lstStyle/>
          <a:p>
            <a:r>
              <a:rPr lang="es-CR" dirty="0" smtClean="0">
                <a:latin typeface="Arial" panose="020B0604020202020204" pitchFamily="34" charset="0"/>
                <a:cs typeface="Arial" panose="020B0604020202020204" pitchFamily="34" charset="0"/>
              </a:rPr>
              <a:t>Documentan</a:t>
            </a:r>
            <a:endParaRPr lang="es-ES_tradnl" dirty="0">
              <a:latin typeface="Arial" panose="020B0604020202020204" pitchFamily="34" charset="0"/>
              <a:cs typeface="Arial" panose="020B0604020202020204" pitchFamily="34" charset="0"/>
            </a:endParaRPr>
          </a:p>
        </p:txBody>
      </p:sp>
      <p:sp>
        <p:nvSpPr>
          <p:cNvPr id="4" name="CuadroTexto 3"/>
          <p:cNvSpPr txBox="1"/>
          <p:nvPr/>
        </p:nvSpPr>
        <p:spPr>
          <a:xfrm>
            <a:off x="9077898" y="6263007"/>
            <a:ext cx="2732183" cy="276999"/>
          </a:xfrm>
          <a:prstGeom prst="rect">
            <a:avLst/>
          </a:prstGeom>
          <a:noFill/>
        </p:spPr>
        <p:txBody>
          <a:bodyPr wrap="square" rtlCol="0">
            <a:spAutoFit/>
          </a:bodyPr>
          <a:lstStyle/>
          <a:p>
            <a:r>
              <a:rPr lang="es-CR" sz="1200" dirty="0" smtClean="0"/>
              <a:t>Fuente: UNE-ISO 23081-1:2008 y propia. </a:t>
            </a:r>
            <a:endParaRPr lang="es-ES_tradnl" sz="1200" dirty="0"/>
          </a:p>
        </p:txBody>
      </p:sp>
    </p:spTree>
    <p:extLst>
      <p:ext uri="{BB962C8B-B14F-4D97-AF65-F5344CB8AC3E}">
        <p14:creationId xmlns:p14="http://schemas.microsoft.com/office/powerpoint/2010/main" val="1708491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090989" y="267496"/>
            <a:ext cx="4204712" cy="1152525"/>
          </a:xfrm>
          <a:prstGeom prst="rect">
            <a:avLst/>
          </a:prstGeom>
          <a:solidFill>
            <a:srgbClr val="FFFF0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Jurídico</a:t>
            </a:r>
            <a:r>
              <a:rPr lang="es-CR" altLang="es-CR" sz="1800" dirty="0"/>
              <a:t>:</a:t>
            </a:r>
          </a:p>
          <a:p>
            <a:pPr algn="ctr">
              <a:spcBef>
                <a:spcPct val="0"/>
              </a:spcBef>
              <a:buNone/>
            </a:pPr>
            <a:r>
              <a:rPr lang="es-CR" altLang="es-CR" sz="1800" dirty="0"/>
              <a:t> </a:t>
            </a:r>
            <a:r>
              <a:rPr lang="es-CR" altLang="es-CR" sz="1800" dirty="0" smtClean="0"/>
              <a:t> Ley General de Administración Pública</a:t>
            </a:r>
            <a:endParaRPr lang="es-ES" altLang="es-CR" sz="1800" dirty="0"/>
          </a:p>
        </p:txBody>
      </p:sp>
      <p:sp>
        <p:nvSpPr>
          <p:cNvPr id="11267" name="Rectangle 3"/>
          <p:cNvSpPr>
            <a:spLocks noChangeArrowheads="1"/>
          </p:cNvSpPr>
          <p:nvPr/>
        </p:nvSpPr>
        <p:spPr bwMode="auto">
          <a:xfrm>
            <a:off x="1631950" y="4703763"/>
            <a:ext cx="2808288" cy="9144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dirty="0"/>
              <a:t>Contexto administrativo:</a:t>
            </a:r>
          </a:p>
          <a:p>
            <a:pPr>
              <a:spcBef>
                <a:spcPct val="0"/>
              </a:spcBef>
              <a:buNone/>
            </a:pPr>
            <a:r>
              <a:rPr lang="es-CR" altLang="es-CR" sz="1800" dirty="0" smtClean="0"/>
              <a:t>Órganos </a:t>
            </a:r>
            <a:r>
              <a:rPr lang="es-CR" altLang="es-CR" sz="1800" dirty="0"/>
              <a:t>Constitucionales </a:t>
            </a:r>
            <a:endParaRPr lang="es-ES" altLang="es-CR" sz="1800" dirty="0"/>
          </a:p>
        </p:txBody>
      </p:sp>
      <p:sp>
        <p:nvSpPr>
          <p:cNvPr id="11268" name="Rectangle 4"/>
          <p:cNvSpPr>
            <a:spLocks noChangeArrowheads="1"/>
          </p:cNvSpPr>
          <p:nvPr/>
        </p:nvSpPr>
        <p:spPr bwMode="auto">
          <a:xfrm>
            <a:off x="4800600" y="1795750"/>
            <a:ext cx="2305050" cy="1209390"/>
          </a:xfrm>
          <a:prstGeom prst="rect">
            <a:avLst/>
          </a:prstGeom>
          <a:solidFill>
            <a:srgbClr val="00B05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a:t>
            </a:r>
            <a:r>
              <a:rPr lang="es-CR" altLang="es-CR" sz="1800" b="1" dirty="0" smtClean="0"/>
              <a:t>funcional</a:t>
            </a:r>
          </a:p>
          <a:p>
            <a:pPr algn="ctr" eaLnBrk="1" hangingPunct="1">
              <a:spcBef>
                <a:spcPct val="0"/>
              </a:spcBef>
              <a:buFontTx/>
              <a:buNone/>
            </a:pPr>
            <a:r>
              <a:rPr lang="es-CR" altLang="es-CR" sz="1800" b="1" dirty="0" smtClean="0"/>
              <a:t>Convocar/</a:t>
            </a:r>
          </a:p>
          <a:p>
            <a:pPr algn="ctr" eaLnBrk="1" hangingPunct="1">
              <a:spcBef>
                <a:spcPct val="0"/>
              </a:spcBef>
              <a:buFontTx/>
              <a:buNone/>
            </a:pPr>
            <a:r>
              <a:rPr lang="es-CR" altLang="es-CR" sz="1800" b="1" dirty="0" smtClean="0"/>
              <a:t>Deliberar/acordar</a:t>
            </a:r>
            <a:r>
              <a:rPr lang="es-CR" altLang="es-CR" sz="1800" dirty="0" smtClean="0"/>
              <a:t> </a:t>
            </a:r>
            <a:endParaRPr lang="es-CR" altLang="es-CR" sz="1800" dirty="0"/>
          </a:p>
        </p:txBody>
      </p:sp>
      <p:sp>
        <p:nvSpPr>
          <p:cNvPr id="11269" name="Rectangle 5"/>
          <p:cNvSpPr>
            <a:spLocks noChangeArrowheads="1"/>
          </p:cNvSpPr>
          <p:nvPr/>
        </p:nvSpPr>
        <p:spPr bwMode="auto">
          <a:xfrm>
            <a:off x="7896226" y="4941887"/>
            <a:ext cx="2519363" cy="1084839"/>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documental</a:t>
            </a:r>
            <a:r>
              <a:rPr lang="es-CR" altLang="es-CR" sz="1800" dirty="0"/>
              <a:t>: </a:t>
            </a:r>
          </a:p>
          <a:p>
            <a:pPr algn="ctr" eaLnBrk="1" hangingPunct="1">
              <a:spcBef>
                <a:spcPct val="0"/>
              </a:spcBef>
              <a:buFontTx/>
              <a:buNone/>
            </a:pPr>
            <a:r>
              <a:rPr lang="es-CR" altLang="es-CR" sz="1800" dirty="0" smtClean="0"/>
              <a:t> Convocatorias/</a:t>
            </a:r>
          </a:p>
          <a:p>
            <a:pPr algn="ctr" eaLnBrk="1" hangingPunct="1">
              <a:spcBef>
                <a:spcPct val="0"/>
              </a:spcBef>
              <a:buFontTx/>
              <a:buNone/>
            </a:pPr>
            <a:r>
              <a:rPr lang="es-CR" altLang="es-CR" sz="1800" dirty="0" smtClean="0"/>
              <a:t>Ordenes del día</a:t>
            </a:r>
          </a:p>
          <a:p>
            <a:pPr algn="ctr" eaLnBrk="1" hangingPunct="1">
              <a:spcBef>
                <a:spcPct val="0"/>
              </a:spcBef>
              <a:buFontTx/>
              <a:buNone/>
            </a:pPr>
            <a:r>
              <a:rPr lang="es-CR" altLang="es-CR" sz="1800" dirty="0" smtClean="0"/>
              <a:t>Actas/Acuerdos</a:t>
            </a:r>
            <a:endParaRPr lang="es-ES" altLang="es-CR" sz="1800" dirty="0"/>
          </a:p>
        </p:txBody>
      </p:sp>
      <p:sp>
        <p:nvSpPr>
          <p:cNvPr id="11270" name="Line 6"/>
          <p:cNvSpPr>
            <a:spLocks noChangeShapeType="1"/>
          </p:cNvSpPr>
          <p:nvPr/>
        </p:nvSpPr>
        <p:spPr bwMode="auto">
          <a:xfrm flipH="1">
            <a:off x="2640013" y="1222375"/>
            <a:ext cx="1439862" cy="3481388"/>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1" name="Text Box 7"/>
          <p:cNvSpPr txBox="1">
            <a:spLocks noChangeArrowheads="1"/>
          </p:cNvSpPr>
          <p:nvPr/>
        </p:nvSpPr>
        <p:spPr bwMode="auto">
          <a:xfrm>
            <a:off x="840581" y="1951040"/>
            <a:ext cx="23764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dirty="0"/>
              <a:t>Establece competencias, responsabilidades y funciones</a:t>
            </a:r>
            <a:endParaRPr lang="es-ES" altLang="es-CR" sz="1800" dirty="0"/>
          </a:p>
        </p:txBody>
      </p:sp>
      <p:sp>
        <p:nvSpPr>
          <p:cNvPr id="11272" name="Text Box 9"/>
          <p:cNvSpPr txBox="1">
            <a:spLocks noChangeArrowheads="1"/>
          </p:cNvSpPr>
          <p:nvPr/>
        </p:nvSpPr>
        <p:spPr bwMode="auto">
          <a:xfrm>
            <a:off x="3554413" y="3638551"/>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Realizan</a:t>
            </a:r>
            <a:endParaRPr lang="es-ES" altLang="es-CR" sz="1800"/>
          </a:p>
        </p:txBody>
      </p:sp>
      <p:sp>
        <p:nvSpPr>
          <p:cNvPr id="11273" name="Line 10"/>
          <p:cNvSpPr>
            <a:spLocks noChangeShapeType="1"/>
          </p:cNvSpPr>
          <p:nvPr/>
        </p:nvSpPr>
        <p:spPr bwMode="auto">
          <a:xfrm>
            <a:off x="4367213" y="5157788"/>
            <a:ext cx="3529012"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4" name="Text Box 11"/>
          <p:cNvSpPr txBox="1">
            <a:spLocks noChangeArrowheads="1"/>
          </p:cNvSpPr>
          <p:nvPr/>
        </p:nvSpPr>
        <p:spPr bwMode="auto">
          <a:xfrm>
            <a:off x="5446711" y="4829175"/>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Producen/</a:t>
            </a:r>
          </a:p>
          <a:p>
            <a:pPr eaLnBrk="1" hangingPunct="1">
              <a:spcBef>
                <a:spcPct val="0"/>
              </a:spcBef>
              <a:buFontTx/>
              <a:buNone/>
            </a:pPr>
            <a:r>
              <a:rPr lang="es-CR" altLang="es-CR" sz="1800"/>
              <a:t>reciben</a:t>
            </a:r>
            <a:endParaRPr lang="es-ES" altLang="es-CR" sz="1800"/>
          </a:p>
        </p:txBody>
      </p:sp>
      <p:sp>
        <p:nvSpPr>
          <p:cNvPr id="11275" name="Line 12"/>
          <p:cNvSpPr>
            <a:spLocks noChangeShapeType="1"/>
          </p:cNvSpPr>
          <p:nvPr/>
        </p:nvSpPr>
        <p:spPr bwMode="auto">
          <a:xfrm flipH="1" flipV="1">
            <a:off x="7896225" y="1557338"/>
            <a:ext cx="1295400" cy="338455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6" name="Text Box 13"/>
          <p:cNvSpPr txBox="1">
            <a:spLocks noChangeArrowheads="1"/>
          </p:cNvSpPr>
          <p:nvPr/>
        </p:nvSpPr>
        <p:spPr bwMode="auto">
          <a:xfrm>
            <a:off x="8616950" y="2551115"/>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Evidencian </a:t>
            </a:r>
            <a:endParaRPr lang="es-ES" altLang="es-CR" sz="1800"/>
          </a:p>
        </p:txBody>
      </p:sp>
      <p:sp>
        <p:nvSpPr>
          <p:cNvPr id="11277" name="Text Box 14"/>
          <p:cNvSpPr txBox="1">
            <a:spLocks noChangeArrowheads="1"/>
          </p:cNvSpPr>
          <p:nvPr/>
        </p:nvSpPr>
        <p:spPr bwMode="auto">
          <a:xfrm>
            <a:off x="5664200" y="5734051"/>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Utilizan</a:t>
            </a:r>
            <a:endParaRPr lang="es-ES" altLang="es-CR" sz="1800"/>
          </a:p>
        </p:txBody>
      </p:sp>
      <p:sp>
        <p:nvSpPr>
          <p:cNvPr id="11278" name="Line 15"/>
          <p:cNvSpPr>
            <a:spLocks noChangeShapeType="1"/>
          </p:cNvSpPr>
          <p:nvPr/>
        </p:nvSpPr>
        <p:spPr bwMode="auto">
          <a:xfrm flipH="1">
            <a:off x="4440239" y="5661025"/>
            <a:ext cx="3455987"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9" name="Text Box 16"/>
          <p:cNvSpPr txBox="1">
            <a:spLocks noChangeArrowheads="1"/>
          </p:cNvSpPr>
          <p:nvPr/>
        </p:nvSpPr>
        <p:spPr bwMode="auto">
          <a:xfrm>
            <a:off x="5303838" y="6308726"/>
            <a:ext cx="160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a:t>CONTEXTOS</a:t>
            </a:r>
            <a:endParaRPr lang="es-ES" altLang="es-CR" sz="1800" b="1"/>
          </a:p>
        </p:txBody>
      </p:sp>
      <p:cxnSp>
        <p:nvCxnSpPr>
          <p:cNvPr id="3" name="Straight Arrow Connector 2"/>
          <p:cNvCxnSpPr>
            <a:stCxn id="11267" idx="0"/>
          </p:cNvCxnSpPr>
          <p:nvPr/>
        </p:nvCxnSpPr>
        <p:spPr>
          <a:xfrm flipV="1">
            <a:off x="3036888" y="3005139"/>
            <a:ext cx="1763712" cy="169862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7105650" y="3005139"/>
            <a:ext cx="936663" cy="1936748"/>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6819901" y="3630652"/>
            <a:ext cx="1581150" cy="369332"/>
          </a:xfrm>
          <a:prstGeom prst="rect">
            <a:avLst/>
          </a:prstGeom>
          <a:noFill/>
        </p:spPr>
        <p:txBody>
          <a:bodyPr wrap="square" rtlCol="0">
            <a:spAutoFit/>
          </a:bodyPr>
          <a:lstStyle/>
          <a:p>
            <a:r>
              <a:rPr lang="es-CR" dirty="0" smtClean="0">
                <a:latin typeface="Arial" panose="020B0604020202020204" pitchFamily="34" charset="0"/>
                <a:cs typeface="Arial" panose="020B0604020202020204" pitchFamily="34" charset="0"/>
              </a:rPr>
              <a:t>Documentan</a:t>
            </a:r>
            <a:endParaRPr lang="es-ES_tradnl" dirty="0">
              <a:latin typeface="Arial" panose="020B0604020202020204" pitchFamily="34" charset="0"/>
              <a:cs typeface="Arial" panose="020B0604020202020204" pitchFamily="34" charset="0"/>
            </a:endParaRPr>
          </a:p>
        </p:txBody>
      </p:sp>
      <p:sp>
        <p:nvSpPr>
          <p:cNvPr id="20" name="CuadroTexto 19"/>
          <p:cNvSpPr txBox="1"/>
          <p:nvPr/>
        </p:nvSpPr>
        <p:spPr>
          <a:xfrm>
            <a:off x="9077898" y="6263007"/>
            <a:ext cx="2732183" cy="276999"/>
          </a:xfrm>
          <a:prstGeom prst="rect">
            <a:avLst/>
          </a:prstGeom>
          <a:noFill/>
        </p:spPr>
        <p:txBody>
          <a:bodyPr wrap="square" rtlCol="0">
            <a:spAutoFit/>
          </a:bodyPr>
          <a:lstStyle/>
          <a:p>
            <a:r>
              <a:rPr lang="es-CR" sz="1200" dirty="0" smtClean="0"/>
              <a:t>Fuente: UNE-ISO 23081-1:2008 y propia. </a:t>
            </a:r>
            <a:endParaRPr lang="es-ES_tradnl" sz="1200" dirty="0"/>
          </a:p>
        </p:txBody>
      </p:sp>
    </p:spTree>
    <p:extLst>
      <p:ext uri="{BB962C8B-B14F-4D97-AF65-F5344CB8AC3E}">
        <p14:creationId xmlns:p14="http://schemas.microsoft.com/office/powerpoint/2010/main" val="206349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090989" y="267496"/>
            <a:ext cx="4204712" cy="1152525"/>
          </a:xfrm>
          <a:prstGeom prst="rect">
            <a:avLst/>
          </a:prstGeom>
          <a:solidFill>
            <a:srgbClr val="FFFF0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Jurídico</a:t>
            </a:r>
            <a:r>
              <a:rPr lang="es-CR" altLang="es-CR" sz="1800" dirty="0"/>
              <a:t>:</a:t>
            </a:r>
          </a:p>
          <a:p>
            <a:pPr algn="ctr">
              <a:spcBef>
                <a:spcPct val="0"/>
              </a:spcBef>
              <a:buNone/>
            </a:pPr>
            <a:r>
              <a:rPr lang="es-CR" altLang="es-CR" sz="1800" dirty="0"/>
              <a:t> </a:t>
            </a:r>
            <a:r>
              <a:rPr lang="es-CR" altLang="es-CR" sz="1800" dirty="0" smtClean="0"/>
              <a:t> Ley General de Administración Pública</a:t>
            </a:r>
            <a:endParaRPr lang="es-ES" altLang="es-CR" sz="1800" dirty="0"/>
          </a:p>
        </p:txBody>
      </p:sp>
      <p:sp>
        <p:nvSpPr>
          <p:cNvPr id="11267" name="Rectangle 3"/>
          <p:cNvSpPr>
            <a:spLocks noChangeArrowheads="1"/>
          </p:cNvSpPr>
          <p:nvPr/>
        </p:nvSpPr>
        <p:spPr bwMode="auto">
          <a:xfrm>
            <a:off x="1631950" y="4703763"/>
            <a:ext cx="2808288" cy="91440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dirty="0"/>
              <a:t>Contexto administrativo:</a:t>
            </a:r>
          </a:p>
          <a:p>
            <a:pPr>
              <a:spcBef>
                <a:spcPct val="0"/>
              </a:spcBef>
              <a:buNone/>
            </a:pPr>
            <a:r>
              <a:rPr lang="es-CR" altLang="es-CR" sz="1800" dirty="0" smtClean="0"/>
              <a:t>Secretario órgano </a:t>
            </a:r>
          </a:p>
          <a:p>
            <a:pPr>
              <a:spcBef>
                <a:spcPct val="0"/>
              </a:spcBef>
              <a:buNone/>
            </a:pPr>
            <a:r>
              <a:rPr lang="es-CR" altLang="es-CR" sz="1800" dirty="0" smtClean="0"/>
              <a:t>colegiado</a:t>
            </a:r>
            <a:endParaRPr lang="es-ES" altLang="es-CR" sz="1800" dirty="0"/>
          </a:p>
        </p:txBody>
      </p:sp>
      <p:sp>
        <p:nvSpPr>
          <p:cNvPr id="11268" name="Rectangle 4"/>
          <p:cNvSpPr>
            <a:spLocks noChangeArrowheads="1"/>
          </p:cNvSpPr>
          <p:nvPr/>
        </p:nvSpPr>
        <p:spPr bwMode="auto">
          <a:xfrm>
            <a:off x="4800600" y="1795750"/>
            <a:ext cx="2305050" cy="1209390"/>
          </a:xfrm>
          <a:prstGeom prst="rect">
            <a:avLst/>
          </a:prstGeom>
          <a:solidFill>
            <a:srgbClr val="00B05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a:t>
            </a:r>
            <a:r>
              <a:rPr lang="es-CR" altLang="es-CR" sz="1800" b="1" dirty="0" smtClean="0"/>
              <a:t>funcional</a:t>
            </a:r>
          </a:p>
          <a:p>
            <a:pPr algn="ctr">
              <a:spcBef>
                <a:spcPct val="0"/>
              </a:spcBef>
              <a:buNone/>
            </a:pPr>
            <a:r>
              <a:rPr lang="es-CR" altLang="es-CR" sz="1800" b="1" dirty="0" smtClean="0"/>
              <a:t> Levantar </a:t>
            </a:r>
            <a:r>
              <a:rPr lang="es-CR" altLang="es-CR" sz="1800" b="1" dirty="0"/>
              <a:t>las </a:t>
            </a:r>
            <a:r>
              <a:rPr lang="es-CR" altLang="es-CR" sz="1800" b="1" dirty="0" smtClean="0"/>
              <a:t>actas</a:t>
            </a:r>
            <a:endParaRPr lang="es-CR" altLang="es-CR" sz="1800" b="1" dirty="0"/>
          </a:p>
        </p:txBody>
      </p:sp>
      <p:sp>
        <p:nvSpPr>
          <p:cNvPr id="11269" name="Rectangle 5"/>
          <p:cNvSpPr>
            <a:spLocks noChangeArrowheads="1"/>
          </p:cNvSpPr>
          <p:nvPr/>
        </p:nvSpPr>
        <p:spPr bwMode="auto">
          <a:xfrm>
            <a:off x="7896226" y="4703764"/>
            <a:ext cx="2519363" cy="1030288"/>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documental</a:t>
            </a:r>
            <a:r>
              <a:rPr lang="es-CR" altLang="es-CR" sz="1800" dirty="0" smtClean="0"/>
              <a:t>:</a:t>
            </a:r>
          </a:p>
          <a:p>
            <a:pPr algn="ctr" eaLnBrk="1" hangingPunct="1">
              <a:spcBef>
                <a:spcPct val="0"/>
              </a:spcBef>
              <a:buFontTx/>
              <a:buNone/>
            </a:pPr>
            <a:r>
              <a:rPr lang="es-CR" altLang="es-CR" sz="1800" dirty="0" smtClean="0"/>
              <a:t>Actas elaboradas  </a:t>
            </a:r>
            <a:endParaRPr lang="es-ES" altLang="es-CR" sz="1800" dirty="0"/>
          </a:p>
        </p:txBody>
      </p:sp>
      <p:sp>
        <p:nvSpPr>
          <p:cNvPr id="11270" name="Line 6"/>
          <p:cNvSpPr>
            <a:spLocks noChangeShapeType="1"/>
          </p:cNvSpPr>
          <p:nvPr/>
        </p:nvSpPr>
        <p:spPr bwMode="auto">
          <a:xfrm flipH="1">
            <a:off x="2640013" y="1222375"/>
            <a:ext cx="1439862" cy="3481388"/>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1" name="Text Box 7"/>
          <p:cNvSpPr txBox="1">
            <a:spLocks noChangeArrowheads="1"/>
          </p:cNvSpPr>
          <p:nvPr/>
        </p:nvSpPr>
        <p:spPr bwMode="auto">
          <a:xfrm>
            <a:off x="947738" y="2012156"/>
            <a:ext cx="23764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Establece competencias, responsabilidades y funciones</a:t>
            </a:r>
            <a:endParaRPr lang="es-ES" altLang="es-CR" sz="1800"/>
          </a:p>
        </p:txBody>
      </p:sp>
      <p:sp>
        <p:nvSpPr>
          <p:cNvPr id="11272" name="Text Box 9"/>
          <p:cNvSpPr txBox="1">
            <a:spLocks noChangeArrowheads="1"/>
          </p:cNvSpPr>
          <p:nvPr/>
        </p:nvSpPr>
        <p:spPr bwMode="auto">
          <a:xfrm>
            <a:off x="3554413" y="3638551"/>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Realizan</a:t>
            </a:r>
            <a:endParaRPr lang="es-ES" altLang="es-CR" sz="1800"/>
          </a:p>
        </p:txBody>
      </p:sp>
      <p:sp>
        <p:nvSpPr>
          <p:cNvPr id="11273" name="Line 10"/>
          <p:cNvSpPr>
            <a:spLocks noChangeShapeType="1"/>
          </p:cNvSpPr>
          <p:nvPr/>
        </p:nvSpPr>
        <p:spPr bwMode="auto">
          <a:xfrm>
            <a:off x="4367213" y="5157788"/>
            <a:ext cx="3529012"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4" name="Text Box 11"/>
          <p:cNvSpPr txBox="1">
            <a:spLocks noChangeArrowheads="1"/>
          </p:cNvSpPr>
          <p:nvPr/>
        </p:nvSpPr>
        <p:spPr bwMode="auto">
          <a:xfrm>
            <a:off x="5518150" y="4837113"/>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dirty="0"/>
              <a:t>Producen/</a:t>
            </a:r>
          </a:p>
          <a:p>
            <a:pPr eaLnBrk="1" hangingPunct="1">
              <a:spcBef>
                <a:spcPct val="0"/>
              </a:spcBef>
              <a:buFontTx/>
              <a:buNone/>
            </a:pPr>
            <a:r>
              <a:rPr lang="es-CR" altLang="es-CR" sz="1800" dirty="0"/>
              <a:t>reciben</a:t>
            </a:r>
            <a:endParaRPr lang="es-ES" altLang="es-CR" sz="1800" dirty="0"/>
          </a:p>
        </p:txBody>
      </p:sp>
      <p:sp>
        <p:nvSpPr>
          <p:cNvPr id="11275" name="Line 12"/>
          <p:cNvSpPr>
            <a:spLocks noChangeShapeType="1"/>
          </p:cNvSpPr>
          <p:nvPr/>
        </p:nvSpPr>
        <p:spPr bwMode="auto">
          <a:xfrm flipH="1" flipV="1">
            <a:off x="7896225" y="1551677"/>
            <a:ext cx="1079500" cy="3152087"/>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6" name="Text Box 13"/>
          <p:cNvSpPr txBox="1">
            <a:spLocks noChangeArrowheads="1"/>
          </p:cNvSpPr>
          <p:nvPr/>
        </p:nvSpPr>
        <p:spPr bwMode="auto">
          <a:xfrm>
            <a:off x="8975725" y="2565401"/>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Evidencian </a:t>
            </a:r>
            <a:endParaRPr lang="es-ES" altLang="es-CR" sz="1800"/>
          </a:p>
        </p:txBody>
      </p:sp>
      <p:sp>
        <p:nvSpPr>
          <p:cNvPr id="11277" name="Text Box 14"/>
          <p:cNvSpPr txBox="1">
            <a:spLocks noChangeArrowheads="1"/>
          </p:cNvSpPr>
          <p:nvPr/>
        </p:nvSpPr>
        <p:spPr bwMode="auto">
          <a:xfrm>
            <a:off x="5664200" y="5734051"/>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Utilizan</a:t>
            </a:r>
            <a:endParaRPr lang="es-ES" altLang="es-CR" sz="1800"/>
          </a:p>
        </p:txBody>
      </p:sp>
      <p:sp>
        <p:nvSpPr>
          <p:cNvPr id="11278" name="Line 15"/>
          <p:cNvSpPr>
            <a:spLocks noChangeShapeType="1"/>
          </p:cNvSpPr>
          <p:nvPr/>
        </p:nvSpPr>
        <p:spPr bwMode="auto">
          <a:xfrm flipH="1">
            <a:off x="4440239" y="5661025"/>
            <a:ext cx="3455987"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9" name="Text Box 16"/>
          <p:cNvSpPr txBox="1">
            <a:spLocks noChangeArrowheads="1"/>
          </p:cNvSpPr>
          <p:nvPr/>
        </p:nvSpPr>
        <p:spPr bwMode="auto">
          <a:xfrm>
            <a:off x="5303838" y="6308726"/>
            <a:ext cx="160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a:t>CONTEXTOS</a:t>
            </a:r>
            <a:endParaRPr lang="es-ES" altLang="es-CR" sz="1800" b="1"/>
          </a:p>
        </p:txBody>
      </p:sp>
      <p:cxnSp>
        <p:nvCxnSpPr>
          <p:cNvPr id="3" name="Straight Arrow Connector 2"/>
          <p:cNvCxnSpPr>
            <a:stCxn id="11267" idx="0"/>
          </p:cNvCxnSpPr>
          <p:nvPr/>
        </p:nvCxnSpPr>
        <p:spPr>
          <a:xfrm flipV="1">
            <a:off x="3036888" y="3005139"/>
            <a:ext cx="1763712" cy="169862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 name="Conector recto de flecha 3"/>
          <p:cNvCxnSpPr/>
          <p:nvPr/>
        </p:nvCxnSpPr>
        <p:spPr>
          <a:xfrm>
            <a:off x="7105650" y="3005139"/>
            <a:ext cx="790575" cy="1649413"/>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6597650" y="3674263"/>
            <a:ext cx="1581150" cy="369332"/>
          </a:xfrm>
          <a:prstGeom prst="rect">
            <a:avLst/>
          </a:prstGeom>
          <a:noFill/>
        </p:spPr>
        <p:txBody>
          <a:bodyPr wrap="square" rtlCol="0">
            <a:spAutoFit/>
          </a:bodyPr>
          <a:lstStyle/>
          <a:p>
            <a:r>
              <a:rPr lang="es-CR" dirty="0" smtClean="0">
                <a:latin typeface="Arial" panose="020B0604020202020204" pitchFamily="34" charset="0"/>
                <a:cs typeface="Arial" panose="020B0604020202020204" pitchFamily="34" charset="0"/>
              </a:rPr>
              <a:t>Documentan</a:t>
            </a:r>
            <a:endParaRPr lang="es-ES_tradnl" dirty="0">
              <a:latin typeface="Arial" panose="020B0604020202020204" pitchFamily="34" charset="0"/>
              <a:cs typeface="Arial" panose="020B0604020202020204" pitchFamily="34" charset="0"/>
            </a:endParaRPr>
          </a:p>
        </p:txBody>
      </p:sp>
      <p:sp>
        <p:nvSpPr>
          <p:cNvPr id="20" name="CuadroTexto 19"/>
          <p:cNvSpPr txBox="1"/>
          <p:nvPr/>
        </p:nvSpPr>
        <p:spPr>
          <a:xfrm>
            <a:off x="9077898" y="6263007"/>
            <a:ext cx="2732183" cy="276999"/>
          </a:xfrm>
          <a:prstGeom prst="rect">
            <a:avLst/>
          </a:prstGeom>
          <a:noFill/>
        </p:spPr>
        <p:txBody>
          <a:bodyPr wrap="square" rtlCol="0">
            <a:spAutoFit/>
          </a:bodyPr>
          <a:lstStyle/>
          <a:p>
            <a:r>
              <a:rPr lang="es-CR" sz="1200" dirty="0" smtClean="0"/>
              <a:t>Fuente: UNE-ISO 23081-1:2008 y propia. </a:t>
            </a:r>
            <a:endParaRPr lang="es-ES_tradnl" sz="1200" dirty="0"/>
          </a:p>
        </p:txBody>
      </p:sp>
    </p:spTree>
    <p:extLst>
      <p:ext uri="{BB962C8B-B14F-4D97-AF65-F5344CB8AC3E}">
        <p14:creationId xmlns:p14="http://schemas.microsoft.com/office/powerpoint/2010/main" val="116766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090989" y="267496"/>
            <a:ext cx="4204712" cy="1152525"/>
          </a:xfrm>
          <a:prstGeom prst="rect">
            <a:avLst/>
          </a:prstGeom>
          <a:solidFill>
            <a:srgbClr val="FFFF0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Jurídico</a:t>
            </a:r>
            <a:r>
              <a:rPr lang="es-CR" altLang="es-CR" sz="1800" dirty="0"/>
              <a:t>:</a:t>
            </a:r>
          </a:p>
          <a:p>
            <a:pPr algn="ctr">
              <a:spcBef>
                <a:spcPct val="0"/>
              </a:spcBef>
              <a:buNone/>
            </a:pPr>
            <a:r>
              <a:rPr lang="es-CR" altLang="es-CR" sz="1800" dirty="0"/>
              <a:t> </a:t>
            </a:r>
            <a:r>
              <a:rPr lang="es-CR" altLang="es-CR" sz="1800" dirty="0" smtClean="0"/>
              <a:t> Ley General de Administración Pública</a:t>
            </a:r>
            <a:endParaRPr lang="es-ES" altLang="es-CR" sz="1800" dirty="0"/>
          </a:p>
        </p:txBody>
      </p:sp>
      <p:sp>
        <p:nvSpPr>
          <p:cNvPr id="11267" name="Rectangle 3"/>
          <p:cNvSpPr>
            <a:spLocks noChangeArrowheads="1"/>
          </p:cNvSpPr>
          <p:nvPr/>
        </p:nvSpPr>
        <p:spPr bwMode="auto">
          <a:xfrm>
            <a:off x="1454227" y="4703763"/>
            <a:ext cx="2986011" cy="957262"/>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dirty="0"/>
              <a:t>Contexto administrativo:</a:t>
            </a:r>
          </a:p>
          <a:p>
            <a:pPr>
              <a:spcBef>
                <a:spcPct val="0"/>
              </a:spcBef>
              <a:buNone/>
            </a:pPr>
            <a:r>
              <a:rPr lang="es-CR" altLang="es-CR" sz="1800" dirty="0" smtClean="0"/>
              <a:t>Presidente/Secretario</a:t>
            </a:r>
          </a:p>
          <a:p>
            <a:pPr>
              <a:spcBef>
                <a:spcPct val="0"/>
              </a:spcBef>
              <a:buNone/>
            </a:pPr>
            <a:r>
              <a:rPr lang="es-CR" altLang="es-CR" sz="1800" dirty="0" smtClean="0"/>
              <a:t> órgano colegiado/miembros</a:t>
            </a:r>
          </a:p>
          <a:p>
            <a:pPr>
              <a:spcBef>
                <a:spcPct val="0"/>
              </a:spcBef>
              <a:buNone/>
            </a:pPr>
            <a:r>
              <a:rPr lang="es-CR" altLang="es-CR" sz="1800" dirty="0" smtClean="0"/>
              <a:t>disidentes</a:t>
            </a:r>
            <a:endParaRPr lang="es-ES" altLang="es-CR" sz="1800" dirty="0"/>
          </a:p>
        </p:txBody>
      </p:sp>
      <p:sp>
        <p:nvSpPr>
          <p:cNvPr id="11268" name="Rectangle 4"/>
          <p:cNvSpPr>
            <a:spLocks noChangeArrowheads="1"/>
          </p:cNvSpPr>
          <p:nvPr/>
        </p:nvSpPr>
        <p:spPr bwMode="auto">
          <a:xfrm>
            <a:off x="4800600" y="1795750"/>
            <a:ext cx="2305050" cy="1209390"/>
          </a:xfrm>
          <a:prstGeom prst="rect">
            <a:avLst/>
          </a:prstGeom>
          <a:solidFill>
            <a:srgbClr val="00B050"/>
          </a:solidFill>
          <a:ln w="9525">
            <a:solidFill>
              <a:schemeClr val="tx1"/>
            </a:solidFill>
            <a:miter lim="800000"/>
            <a:headEnd/>
            <a:tailEnd/>
          </a:ln>
          <a:effectLs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a:t>
            </a:r>
            <a:r>
              <a:rPr lang="es-CR" altLang="es-CR" sz="1800" b="1" dirty="0" smtClean="0"/>
              <a:t>funcional</a:t>
            </a:r>
          </a:p>
          <a:p>
            <a:pPr algn="ctr">
              <a:spcBef>
                <a:spcPct val="0"/>
              </a:spcBef>
              <a:buNone/>
            </a:pPr>
            <a:r>
              <a:rPr lang="es-CR" altLang="es-CR" sz="1800" b="1" dirty="0" smtClean="0"/>
              <a:t> </a:t>
            </a:r>
            <a:r>
              <a:rPr lang="es-CR" altLang="es-CR" sz="1800" b="1" dirty="0"/>
              <a:t>Firmar las </a:t>
            </a:r>
            <a:r>
              <a:rPr lang="es-CR" altLang="es-CR" sz="1800" b="1" dirty="0" smtClean="0"/>
              <a:t>actas</a:t>
            </a:r>
            <a:endParaRPr lang="es-CR" altLang="es-CR" sz="1800" b="1" dirty="0"/>
          </a:p>
        </p:txBody>
      </p:sp>
      <p:sp>
        <p:nvSpPr>
          <p:cNvPr id="11269" name="Rectangle 5"/>
          <p:cNvSpPr>
            <a:spLocks noChangeArrowheads="1"/>
          </p:cNvSpPr>
          <p:nvPr/>
        </p:nvSpPr>
        <p:spPr bwMode="auto">
          <a:xfrm>
            <a:off x="7896226" y="4703764"/>
            <a:ext cx="2519363" cy="1030288"/>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CR" altLang="es-CR" sz="1800" b="1" dirty="0"/>
              <a:t>Contexto documental</a:t>
            </a:r>
            <a:r>
              <a:rPr lang="es-CR" altLang="es-CR" sz="1800" dirty="0" smtClean="0"/>
              <a:t>:</a:t>
            </a:r>
          </a:p>
          <a:p>
            <a:pPr algn="ctr" eaLnBrk="1" hangingPunct="1">
              <a:spcBef>
                <a:spcPct val="0"/>
              </a:spcBef>
              <a:buFontTx/>
              <a:buNone/>
            </a:pPr>
            <a:r>
              <a:rPr lang="es-CR" altLang="es-CR" sz="1800" dirty="0" smtClean="0"/>
              <a:t>Actas firmadas   </a:t>
            </a:r>
            <a:endParaRPr lang="es-ES" altLang="es-CR" sz="1800" dirty="0"/>
          </a:p>
        </p:txBody>
      </p:sp>
      <p:sp>
        <p:nvSpPr>
          <p:cNvPr id="11270" name="Line 6"/>
          <p:cNvSpPr>
            <a:spLocks noChangeShapeType="1"/>
          </p:cNvSpPr>
          <p:nvPr/>
        </p:nvSpPr>
        <p:spPr bwMode="auto">
          <a:xfrm flipH="1">
            <a:off x="2640013" y="1222375"/>
            <a:ext cx="1439862" cy="3481388"/>
          </a:xfrm>
          <a:prstGeom prst="line">
            <a:avLst/>
          </a:prstGeom>
          <a:noFill/>
          <a:ln w="2857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1" name="Text Box 7"/>
          <p:cNvSpPr txBox="1">
            <a:spLocks noChangeArrowheads="1"/>
          </p:cNvSpPr>
          <p:nvPr/>
        </p:nvSpPr>
        <p:spPr bwMode="auto">
          <a:xfrm>
            <a:off x="854745" y="2012155"/>
            <a:ext cx="23764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dirty="0"/>
              <a:t>Establece competencias, responsabilidades y funciones</a:t>
            </a:r>
            <a:endParaRPr lang="es-ES" altLang="es-CR" sz="1800" dirty="0"/>
          </a:p>
        </p:txBody>
      </p:sp>
      <p:sp>
        <p:nvSpPr>
          <p:cNvPr id="11272" name="Text Box 9"/>
          <p:cNvSpPr txBox="1">
            <a:spLocks noChangeArrowheads="1"/>
          </p:cNvSpPr>
          <p:nvPr/>
        </p:nvSpPr>
        <p:spPr bwMode="auto">
          <a:xfrm>
            <a:off x="3554413" y="3638551"/>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Realizan</a:t>
            </a:r>
            <a:endParaRPr lang="es-ES" altLang="es-CR" sz="1800"/>
          </a:p>
        </p:txBody>
      </p:sp>
      <p:sp>
        <p:nvSpPr>
          <p:cNvPr id="11273" name="Line 10"/>
          <p:cNvSpPr>
            <a:spLocks noChangeShapeType="1"/>
          </p:cNvSpPr>
          <p:nvPr/>
        </p:nvSpPr>
        <p:spPr bwMode="auto">
          <a:xfrm>
            <a:off x="4367213" y="5157788"/>
            <a:ext cx="3529012"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4" name="Text Box 11"/>
          <p:cNvSpPr txBox="1">
            <a:spLocks noChangeArrowheads="1"/>
          </p:cNvSpPr>
          <p:nvPr/>
        </p:nvSpPr>
        <p:spPr bwMode="auto">
          <a:xfrm>
            <a:off x="5494338" y="4809620"/>
            <a:ext cx="122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dirty="0"/>
              <a:t>Producen/</a:t>
            </a:r>
          </a:p>
          <a:p>
            <a:pPr eaLnBrk="1" hangingPunct="1">
              <a:spcBef>
                <a:spcPct val="0"/>
              </a:spcBef>
              <a:buFontTx/>
              <a:buNone/>
            </a:pPr>
            <a:r>
              <a:rPr lang="es-CR" altLang="es-CR" sz="1800" dirty="0"/>
              <a:t>reciben</a:t>
            </a:r>
            <a:endParaRPr lang="es-ES" altLang="es-CR" sz="1800" dirty="0"/>
          </a:p>
        </p:txBody>
      </p:sp>
      <p:sp>
        <p:nvSpPr>
          <p:cNvPr id="11275" name="Line 12"/>
          <p:cNvSpPr>
            <a:spLocks noChangeShapeType="1"/>
          </p:cNvSpPr>
          <p:nvPr/>
        </p:nvSpPr>
        <p:spPr bwMode="auto">
          <a:xfrm flipH="1" flipV="1">
            <a:off x="7896225" y="1551677"/>
            <a:ext cx="1079500" cy="3152087"/>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6" name="Text Box 13"/>
          <p:cNvSpPr txBox="1">
            <a:spLocks noChangeArrowheads="1"/>
          </p:cNvSpPr>
          <p:nvPr/>
        </p:nvSpPr>
        <p:spPr bwMode="auto">
          <a:xfrm>
            <a:off x="8689286" y="2565400"/>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Evidencian </a:t>
            </a:r>
            <a:endParaRPr lang="es-ES" altLang="es-CR" sz="1800"/>
          </a:p>
        </p:txBody>
      </p:sp>
      <p:sp>
        <p:nvSpPr>
          <p:cNvPr id="11277" name="Text Box 14"/>
          <p:cNvSpPr txBox="1">
            <a:spLocks noChangeArrowheads="1"/>
          </p:cNvSpPr>
          <p:nvPr/>
        </p:nvSpPr>
        <p:spPr bwMode="auto">
          <a:xfrm>
            <a:off x="5664200" y="5734051"/>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a:t>Utilizan</a:t>
            </a:r>
            <a:endParaRPr lang="es-ES" altLang="es-CR" sz="1800"/>
          </a:p>
        </p:txBody>
      </p:sp>
      <p:sp>
        <p:nvSpPr>
          <p:cNvPr id="11278" name="Line 15"/>
          <p:cNvSpPr>
            <a:spLocks noChangeShapeType="1"/>
          </p:cNvSpPr>
          <p:nvPr/>
        </p:nvSpPr>
        <p:spPr bwMode="auto">
          <a:xfrm flipH="1">
            <a:off x="4440239" y="5661025"/>
            <a:ext cx="3455987" cy="0"/>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R"/>
          </a:p>
        </p:txBody>
      </p:sp>
      <p:sp>
        <p:nvSpPr>
          <p:cNvPr id="11279" name="Text Box 16"/>
          <p:cNvSpPr txBox="1">
            <a:spLocks noChangeArrowheads="1"/>
          </p:cNvSpPr>
          <p:nvPr/>
        </p:nvSpPr>
        <p:spPr bwMode="auto">
          <a:xfrm>
            <a:off x="5303838" y="6308726"/>
            <a:ext cx="160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CR" altLang="es-CR" sz="1800" b="1"/>
              <a:t>CONTEXTOS</a:t>
            </a:r>
            <a:endParaRPr lang="es-ES" altLang="es-CR" sz="1800" b="1"/>
          </a:p>
        </p:txBody>
      </p:sp>
      <p:cxnSp>
        <p:nvCxnSpPr>
          <p:cNvPr id="3" name="Straight Arrow Connector 2"/>
          <p:cNvCxnSpPr>
            <a:stCxn id="11267" idx="0"/>
          </p:cNvCxnSpPr>
          <p:nvPr/>
        </p:nvCxnSpPr>
        <p:spPr>
          <a:xfrm flipV="1">
            <a:off x="2947233" y="3005141"/>
            <a:ext cx="1853367" cy="1698622"/>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 name="Conector recto de flecha 3"/>
          <p:cNvCxnSpPr/>
          <p:nvPr/>
        </p:nvCxnSpPr>
        <p:spPr>
          <a:xfrm>
            <a:off x="7105650" y="3005139"/>
            <a:ext cx="790575" cy="1649413"/>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6710362" y="3673476"/>
            <a:ext cx="1581150" cy="369332"/>
          </a:xfrm>
          <a:prstGeom prst="rect">
            <a:avLst/>
          </a:prstGeom>
          <a:noFill/>
        </p:spPr>
        <p:txBody>
          <a:bodyPr wrap="square" rtlCol="0">
            <a:spAutoFit/>
          </a:bodyPr>
          <a:lstStyle/>
          <a:p>
            <a:r>
              <a:rPr lang="es-CR" dirty="0" smtClean="0">
                <a:latin typeface="Arial" panose="020B0604020202020204" pitchFamily="34" charset="0"/>
                <a:cs typeface="Arial" panose="020B0604020202020204" pitchFamily="34" charset="0"/>
              </a:rPr>
              <a:t>Documentan</a:t>
            </a:r>
            <a:endParaRPr lang="es-ES_tradnl" dirty="0">
              <a:latin typeface="Arial" panose="020B0604020202020204" pitchFamily="34" charset="0"/>
              <a:cs typeface="Arial" panose="020B0604020202020204" pitchFamily="34" charset="0"/>
            </a:endParaRPr>
          </a:p>
        </p:txBody>
      </p:sp>
      <p:sp>
        <p:nvSpPr>
          <p:cNvPr id="20" name="CuadroTexto 19"/>
          <p:cNvSpPr txBox="1"/>
          <p:nvPr/>
        </p:nvSpPr>
        <p:spPr>
          <a:xfrm>
            <a:off x="9077898" y="6263007"/>
            <a:ext cx="2732183" cy="276999"/>
          </a:xfrm>
          <a:prstGeom prst="rect">
            <a:avLst/>
          </a:prstGeom>
          <a:noFill/>
        </p:spPr>
        <p:txBody>
          <a:bodyPr wrap="square" rtlCol="0">
            <a:spAutoFit/>
          </a:bodyPr>
          <a:lstStyle/>
          <a:p>
            <a:r>
              <a:rPr lang="es-CR" sz="1200" dirty="0" smtClean="0"/>
              <a:t>Fuente: UNE-ISO 23081-1:2008 y propia. </a:t>
            </a:r>
            <a:endParaRPr lang="es-ES_tradnl" sz="1200" dirty="0"/>
          </a:p>
        </p:txBody>
      </p:sp>
    </p:spTree>
    <p:extLst>
      <p:ext uri="{BB962C8B-B14F-4D97-AF65-F5344CB8AC3E}">
        <p14:creationId xmlns:p14="http://schemas.microsoft.com/office/powerpoint/2010/main" val="283615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838200" y="727075"/>
            <a:ext cx="10515600" cy="1034017"/>
          </a:xfrm>
        </p:spPr>
        <p:txBody>
          <a:bodyPr/>
          <a:lstStyle/>
          <a:p>
            <a:r>
              <a:rPr lang="es-ES_tradnl" dirty="0"/>
              <a:t>Órganos </a:t>
            </a:r>
            <a:r>
              <a:rPr lang="es-ES_tradnl" dirty="0" smtClean="0"/>
              <a:t>colegiados del Poder </a:t>
            </a:r>
            <a:r>
              <a:rPr lang="es-ES_tradnl" dirty="0"/>
              <a:t>Ejecutivo</a:t>
            </a:r>
          </a:p>
        </p:txBody>
      </p:sp>
      <p:sp>
        <p:nvSpPr>
          <p:cNvPr id="4" name="Marcador de contenido 3"/>
          <p:cNvSpPr>
            <a:spLocks noGrp="1"/>
          </p:cNvSpPr>
          <p:nvPr>
            <p:ph idx="1"/>
          </p:nvPr>
        </p:nvSpPr>
        <p:spPr/>
        <p:txBody>
          <a:bodyPr/>
          <a:lstStyle/>
          <a:p>
            <a:r>
              <a:rPr lang="es-ES_tradnl" dirty="0"/>
              <a:t>Consejo de Gobierno</a:t>
            </a:r>
            <a:r>
              <a:rPr lang="es-ES_tradnl" dirty="0" smtClean="0"/>
              <a:t>.</a:t>
            </a:r>
          </a:p>
          <a:p>
            <a:r>
              <a:rPr lang="es-ES_tradnl" dirty="0"/>
              <a:t>Juntas Directivas de instituciones autónomas</a:t>
            </a:r>
            <a:r>
              <a:rPr lang="es-ES_tradnl" dirty="0" smtClean="0"/>
              <a:t>.</a:t>
            </a:r>
          </a:p>
          <a:p>
            <a:r>
              <a:rPr lang="es-CR" dirty="0"/>
              <a:t>Consejos universitarios, asambleas de facultad y de escuela, Comités científicos, Consejos asesores, </a:t>
            </a:r>
            <a:r>
              <a:rPr lang="es-CR" dirty="0" smtClean="0"/>
              <a:t>etc.</a:t>
            </a:r>
          </a:p>
          <a:p>
            <a:r>
              <a:rPr lang="es-ES_tradnl" dirty="0"/>
              <a:t>Concejos Municipales. </a:t>
            </a:r>
          </a:p>
        </p:txBody>
      </p:sp>
    </p:spTree>
    <p:extLst>
      <p:ext uri="{BB962C8B-B14F-4D97-AF65-F5344CB8AC3E}">
        <p14:creationId xmlns:p14="http://schemas.microsoft.com/office/powerpoint/2010/main" val="98879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1026137"/>
            <a:ext cx="10531207" cy="615376"/>
          </a:xfrm>
        </p:spPr>
        <p:txBody>
          <a:bodyPr>
            <a:normAutofit fontScale="90000"/>
          </a:bodyPr>
          <a:lstStyle/>
          <a:p>
            <a:pPr algn="ctr"/>
            <a:r>
              <a:rPr lang="es-ES_tradnl" dirty="0"/>
              <a:t>Órganos colegiados del Poder Legislativo</a:t>
            </a:r>
          </a:p>
        </p:txBody>
      </p:sp>
      <p:graphicFrame>
        <p:nvGraphicFramePr>
          <p:cNvPr id="5" name="Tabla 4"/>
          <p:cNvGraphicFramePr>
            <a:graphicFrameLocks noGrp="1"/>
          </p:cNvGraphicFramePr>
          <p:nvPr>
            <p:extLst>
              <p:ext uri="{D42A27DB-BD31-4B8C-83A1-F6EECF244321}">
                <p14:modId xmlns:p14="http://schemas.microsoft.com/office/powerpoint/2010/main" val="355748983"/>
              </p:ext>
            </p:extLst>
          </p:nvPr>
        </p:nvGraphicFramePr>
        <p:xfrm>
          <a:off x="297455" y="1747681"/>
          <a:ext cx="11405207" cy="4989449"/>
        </p:xfrm>
        <a:graphic>
          <a:graphicData uri="http://schemas.openxmlformats.org/drawingml/2006/table">
            <a:tbl>
              <a:tblPr firstRow="1" firstCol="1" lastRow="1" lastCol="1" bandRow="1" bandCol="1">
                <a:tableStyleId>{5C22544A-7EE6-4342-B048-85BDC9FD1C3A}</a:tableStyleId>
              </a:tblPr>
              <a:tblGrid>
                <a:gridCol w="2107683"/>
                <a:gridCol w="2111008"/>
                <a:gridCol w="7186516"/>
              </a:tblGrid>
              <a:tr h="571429">
                <a:tc>
                  <a:txBody>
                    <a:bodyPr/>
                    <a:lstStyle/>
                    <a:p>
                      <a:pPr>
                        <a:lnSpc>
                          <a:spcPct val="107000"/>
                        </a:lnSpc>
                        <a:spcAft>
                          <a:spcPts val="0"/>
                        </a:spcAft>
                      </a:pPr>
                      <a:r>
                        <a:rPr lang="es-ES" sz="1800" dirty="0">
                          <a:solidFill>
                            <a:schemeClr val="tx1"/>
                          </a:solidFill>
                          <a:effectLst/>
                        </a:rPr>
                        <a:t>Órganos colegiados   </a:t>
                      </a:r>
                      <a:endParaRPr lang="es-ES_tradn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s-ES" sz="1800">
                          <a:solidFill>
                            <a:schemeClr val="tx1"/>
                          </a:solidFill>
                          <a:effectLst/>
                        </a:rPr>
                        <a:t>Nombre de la Normativa</a:t>
                      </a:r>
                      <a:endParaRPr lang="es-ES_tradn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ES" sz="1800">
                          <a:solidFill>
                            <a:schemeClr val="tx1"/>
                          </a:solidFill>
                          <a:effectLst/>
                        </a:rPr>
                        <a:t>Texto </a:t>
                      </a:r>
                      <a:endParaRPr lang="es-ES_tradnl"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4369952">
                <a:tc>
                  <a:txBody>
                    <a:bodyPr/>
                    <a:lstStyle/>
                    <a:p>
                      <a:pPr>
                        <a:lnSpc>
                          <a:spcPct val="107000"/>
                        </a:lnSpc>
                        <a:spcAft>
                          <a:spcPts val="0"/>
                        </a:spcAft>
                      </a:pPr>
                      <a:r>
                        <a:rPr lang="es-ES" sz="1800" dirty="0">
                          <a:solidFill>
                            <a:schemeClr val="tx1"/>
                          </a:solidFill>
                          <a:effectLst/>
                        </a:rPr>
                        <a:t>Asamblea Legislativa.  Funcionamiento. </a:t>
                      </a:r>
                      <a:endParaRPr lang="es-ES_tradn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s-ES" sz="1800" dirty="0">
                          <a:solidFill>
                            <a:schemeClr val="tx1"/>
                          </a:solidFill>
                          <a:effectLst/>
                        </a:rPr>
                        <a:t>Constitución Política</a:t>
                      </a:r>
                      <a:endParaRPr lang="es-ES_tradn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a:lnSpc>
                          <a:spcPct val="107000"/>
                        </a:lnSpc>
                        <a:spcAft>
                          <a:spcPts val="0"/>
                        </a:spcAft>
                      </a:pPr>
                      <a:r>
                        <a:rPr lang="es-ES" sz="1800" dirty="0">
                          <a:solidFill>
                            <a:schemeClr val="tx1"/>
                          </a:solidFill>
                          <a:effectLst/>
                        </a:rPr>
                        <a:t>ARTÍCULO 106.- Los Diputados tienen ese carácter por la Nación y serán elegidos por provincias. La Asamblea se compone de cincuenta y siete Diputados. Cada vez que se realice un censo general de población, el Tribunal Supremo de Elecciones asignará a las provincias las diputaciones, en proporción a la población de cada una de ellas.</a:t>
                      </a:r>
                      <a:endParaRPr lang="es-ES_tradnl" sz="1800" dirty="0">
                        <a:solidFill>
                          <a:schemeClr val="tx1"/>
                        </a:solidFill>
                        <a:effectLst/>
                      </a:endParaRPr>
                    </a:p>
                    <a:p>
                      <a:pPr algn="just">
                        <a:lnSpc>
                          <a:spcPct val="107000"/>
                        </a:lnSpc>
                        <a:spcAft>
                          <a:spcPts val="0"/>
                        </a:spcAft>
                      </a:pPr>
                      <a:r>
                        <a:rPr lang="es-ES" sz="1800" dirty="0">
                          <a:solidFill>
                            <a:schemeClr val="tx1"/>
                          </a:solidFill>
                          <a:effectLst/>
                        </a:rPr>
                        <a:t>ARTÍCULO 114.- La Asamblea residirá en la capital de la República, y tanto para trasladar su asiento a otro lugar como para suspender sus sesiones por tiempo determinado, se requerirán dos tercios de votos del total de sus miembros.</a:t>
                      </a:r>
                      <a:endParaRPr lang="es-ES_tradnl" sz="1800" dirty="0">
                        <a:solidFill>
                          <a:schemeClr val="tx1"/>
                        </a:solidFill>
                        <a:effectLst/>
                      </a:endParaRPr>
                    </a:p>
                    <a:p>
                      <a:pPr algn="just">
                        <a:lnSpc>
                          <a:spcPct val="107000"/>
                        </a:lnSpc>
                        <a:spcAft>
                          <a:spcPts val="0"/>
                        </a:spcAft>
                      </a:pPr>
                      <a:r>
                        <a:rPr lang="es-ES" sz="1800" dirty="0">
                          <a:solidFill>
                            <a:schemeClr val="tx1"/>
                          </a:solidFill>
                          <a:effectLst/>
                        </a:rPr>
                        <a:t>ARTÍCULO 116.- La Asamblea Legislativa se reunirá cada año el día primero de mayo, aun cuando no haya sido convocada, y sus sesiones ordinarias durarán seis meses, divididas en dos períodos: del primero de mayo al treinta y uno de julio, y del primero de setiembre al treinta de noviembre.</a:t>
                      </a:r>
                      <a:endParaRPr lang="es-ES_tradnl" sz="1800" dirty="0">
                        <a:solidFill>
                          <a:schemeClr val="tx1"/>
                        </a:solidFill>
                        <a:effectLst/>
                      </a:endParaRPr>
                    </a:p>
                    <a:p>
                      <a:pPr algn="just">
                        <a:lnSpc>
                          <a:spcPct val="107000"/>
                        </a:lnSpc>
                        <a:spcAft>
                          <a:spcPts val="0"/>
                        </a:spcAft>
                      </a:pPr>
                      <a:r>
                        <a:rPr lang="es-ES" sz="1800" dirty="0">
                          <a:solidFill>
                            <a:schemeClr val="tx1"/>
                          </a:solidFill>
                          <a:effectLst/>
                        </a:rPr>
                        <a:t>Una legislatura comprende las sesiones ordinarias y extraordinarias celebradas entre el primero de mayo y el treinta de abril siguiente.</a:t>
                      </a:r>
                      <a:endParaRPr lang="es-ES_tradn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p14="http://schemas.microsoft.com/office/powerpoint/2010/main" val="154925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1026137"/>
            <a:ext cx="10531207" cy="615376"/>
          </a:xfrm>
        </p:spPr>
        <p:txBody>
          <a:bodyPr>
            <a:normAutofit fontScale="90000"/>
          </a:bodyPr>
          <a:lstStyle/>
          <a:p>
            <a:pPr algn="ctr"/>
            <a:r>
              <a:rPr lang="es-ES_tradnl" dirty="0"/>
              <a:t>Órganos colegiados del </a:t>
            </a:r>
            <a:r>
              <a:rPr lang="es-ES_tradnl" dirty="0" smtClean="0"/>
              <a:t> TSE</a:t>
            </a: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3037933237"/>
              </p:ext>
            </p:extLst>
          </p:nvPr>
        </p:nvGraphicFramePr>
        <p:xfrm>
          <a:off x="838200" y="1938969"/>
          <a:ext cx="10515600" cy="4373499"/>
        </p:xfrm>
        <a:graphic>
          <a:graphicData uri="http://schemas.openxmlformats.org/drawingml/2006/table">
            <a:tbl>
              <a:tblPr firstRow="1" firstCol="1" lastRow="1" lastCol="1" bandRow="1" bandCol="1"/>
              <a:tblGrid>
                <a:gridCol w="1943283"/>
                <a:gridCol w="2414382"/>
                <a:gridCol w="6157935"/>
              </a:tblGrid>
              <a:tr h="1359206">
                <a:tc>
                  <a:txBody>
                    <a:bodyPr/>
                    <a:lstStyle/>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Tribunal Supremo de Elecciones. Integración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1800">
                          <a:effectLst/>
                          <a:latin typeface="Times New Roman" panose="02020603050405020304" pitchFamily="18" charset="0"/>
                          <a:ea typeface="Times New Roman" panose="02020603050405020304" pitchFamily="18" charset="0"/>
                          <a:cs typeface="Times New Roman" panose="02020603050405020304" pitchFamily="18" charset="0"/>
                        </a:rPr>
                        <a:t>Constitución Política Costarricense</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ARTÍCULO 100.- El Tribunal Supremo de Elecciones estará integrado ordinariamente por tres Magistrados propietarios y seis suplentes, nombrados por la Corte Suprema de Justicia por los votos de no menos de los dos tercios del total de sus miembros. Deberán reunir iguales condiciones y estarán sujetos a las mismas responsabilidades que los Magistrados que integran la Corte.</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343">
                <a:tc>
                  <a:txBody>
                    <a:bodyPr/>
                    <a:lstStyle/>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Tribunal Supremo de Elecciones. Integración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Código Electoral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ARTÍCULO 13.- Integración</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El TSE estará integrado ordinariamente por tres magistrados propietarios y seis suplentes cuyo nombramiento lo hará la Corte Suprema de Justicia con el voto de por lo menos dos tercios del total de sus integrantes; prestarán el juramento constitucional ante la Corte Suprema de Justicia; su nombramiento será por períodos de seis años y se considerarán reelegidos para períodos iguales, salvo que por la misma mayoría se acuerde lo contrario.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1561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3949</Words>
  <Application>Microsoft Office PowerPoint</Application>
  <PresentationFormat>Panorámica</PresentationFormat>
  <Paragraphs>283</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Calibri Light</vt:lpstr>
      <vt:lpstr>Times New Roman</vt:lpstr>
      <vt:lpstr>Tema de Office</vt:lpstr>
      <vt:lpstr>ÓRGANOS COLEGIADOS, TIPOLOGÍA DOCUMENTAL  Y NORMATIVA COSTARRICENSE</vt:lpstr>
      <vt:lpstr> ÓRGANOS COLEGIADOS, TIPOLOGÍA DOCUMENTAL  Y NORMATIVA COSTARRICENSE</vt:lpstr>
      <vt:lpstr>Presentación de PowerPoint</vt:lpstr>
      <vt:lpstr>Presentación de PowerPoint</vt:lpstr>
      <vt:lpstr>Presentación de PowerPoint</vt:lpstr>
      <vt:lpstr>Presentación de PowerPoint</vt:lpstr>
      <vt:lpstr>Órganos colegiados del Poder Ejecutivo</vt:lpstr>
      <vt:lpstr>Órganos colegiados del Poder Legislativo</vt:lpstr>
      <vt:lpstr>Órganos colegiados del  TSE</vt:lpstr>
      <vt:lpstr>Órganos colegiados del  TSE</vt:lpstr>
      <vt:lpstr>Órganos colegiados del  TSE</vt:lpstr>
      <vt:lpstr>Órganos colegiados del  TSE</vt:lpstr>
      <vt:lpstr>Órganos colegiados del Poder Judicial</vt:lpstr>
      <vt:lpstr>Órganos colegiados del Poder Judicial</vt:lpstr>
      <vt:lpstr>Órganos colegiados del Poder Judicial</vt:lpstr>
      <vt:lpstr>Presentación de PowerPoint</vt:lpstr>
      <vt:lpstr>Requisitos técnicos </vt:lpstr>
      <vt:lpstr>Requisitos técnicos</vt:lpstr>
      <vt:lpstr>Requisitos técnicos</vt:lpstr>
      <vt:lpstr>Requisitos técnicos</vt:lpstr>
      <vt:lpstr>Requisitos técnicos</vt:lpstr>
      <vt:lpstr>Requisitos técnicos</vt:lpstr>
      <vt:lpstr>Requisitos técnicos</vt:lpstr>
      <vt:lpstr>Documentos relacionados</vt:lpstr>
      <vt:lpstr>Documentos relacionados</vt:lpstr>
      <vt:lpstr>Documentos relacionados</vt:lpstr>
      <vt:lpstr>Documentos relacionados</vt:lpstr>
      <vt:lpstr>MUCHAS GRACIAS POR SU ATENCIÓN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Sobre el III Seminario</dc:title>
  <dc:creator>Grettel Quirós Quesada</dc:creator>
  <cp:lastModifiedBy>Maria Teresa</cp:lastModifiedBy>
  <cp:revision>25</cp:revision>
  <dcterms:created xsi:type="dcterms:W3CDTF">2017-08-16T19:22:58Z</dcterms:created>
  <dcterms:modified xsi:type="dcterms:W3CDTF">2017-10-15T23:31:46Z</dcterms:modified>
</cp:coreProperties>
</file>