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492"/>
    <a:srgbClr val="DC9800"/>
    <a:srgbClr val="D9614C"/>
    <a:srgbClr val="CA2B1C"/>
    <a:srgbClr val="FFD462"/>
    <a:srgbClr val="EAA100"/>
    <a:srgbClr val="1CDFFD"/>
    <a:srgbClr val="CA0000"/>
    <a:srgbClr val="E40000"/>
    <a:srgbClr val="AA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1704" y="-8562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67732"/>
            <a:ext cx="8754534" cy="258064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17780002"/>
            <a:ext cx="8464695" cy="686324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2"/>
            <a:ext cx="5811235" cy="128646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852092"/>
            <a:ext cx="8480534" cy="22984032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2673352"/>
            <a:ext cx="7533524" cy="11066112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13787322"/>
            <a:ext cx="7512060" cy="2201332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18856968"/>
            <a:ext cx="4607740" cy="3769424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21283660"/>
            <a:ext cx="2990088" cy="738664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15279792"/>
            <a:ext cx="680390" cy="199388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20228732"/>
            <a:ext cx="515386" cy="20615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064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6425332"/>
            <a:ext cx="7796031" cy="2355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2743202"/>
            <a:ext cx="7794385" cy="1277961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18811692"/>
            <a:ext cx="7796046" cy="2729888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43206"/>
            <a:ext cx="7797677" cy="12779612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16425332"/>
            <a:ext cx="7796047" cy="50944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2743200"/>
            <a:ext cx="7143765" cy="11666816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14440128"/>
            <a:ext cx="6500967" cy="151107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425336"/>
            <a:ext cx="7797662" cy="507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3551400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11625928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25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95422"/>
            <a:ext cx="7796030" cy="1004734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989872"/>
            <a:ext cx="7796030" cy="4562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8253586"/>
            <a:ext cx="2482596" cy="614690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17557154"/>
            <a:ext cx="2482596" cy="394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8253586"/>
            <a:ext cx="2482596" cy="614094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17557144"/>
            <a:ext cx="2483655" cy="394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8253576"/>
            <a:ext cx="2482596" cy="614878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17557136"/>
            <a:ext cx="2482596" cy="39412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8253584"/>
            <a:ext cx="7796030" cy="132447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2743206"/>
            <a:ext cx="1698485" cy="1875514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2743206"/>
            <a:ext cx="5928323" cy="187551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8253586"/>
            <a:ext cx="7796030" cy="132447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12773948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4969068"/>
            <a:ext cx="7796030" cy="65584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7662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253586"/>
            <a:ext cx="3816536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8253586"/>
            <a:ext cx="3814904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6030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8253584"/>
            <a:ext cx="3591317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11446932"/>
            <a:ext cx="3816534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8253584"/>
            <a:ext cx="3596671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11446932"/>
            <a:ext cx="3816535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2743200"/>
            <a:ext cx="3095145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2743206"/>
            <a:ext cx="4525781" cy="187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10836214"/>
            <a:ext cx="3095146" cy="1066213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4408172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6"/>
            <a:ext cx="3162641" cy="2028613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0836214"/>
            <a:ext cx="4408171" cy="94499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6"/>
            <a:ext cx="9004013" cy="26576324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8253586"/>
            <a:ext cx="7797662" cy="13244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23029336"/>
            <a:ext cx="283845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2" y="23029336"/>
            <a:ext cx="4124789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23029336"/>
            <a:ext cx="68039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 rot="10800000">
            <a:off x="217488" y="581025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3464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-20038" y="3576187"/>
            <a:ext cx="4302125" cy="541338"/>
            <a:chOff x="1524000" y="5003800"/>
            <a:chExt cx="9448800" cy="1320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1" name="TextBox 44"/>
          <p:cNvSpPr txBox="1">
            <a:spLocks noChangeArrowheads="1"/>
          </p:cNvSpPr>
          <p:nvPr/>
        </p:nvSpPr>
        <p:spPr bwMode="auto">
          <a:xfrm>
            <a:off x="1806575" y="676275"/>
            <a:ext cx="5489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CONSEJOS PARA UNA ALIMENTACIÓN SALUDABLE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69491-4729-41D4-8099-DDA20D700D2F}"/>
              </a:ext>
            </a:extLst>
          </p:cNvPr>
          <p:cNvSpPr/>
          <p:nvPr/>
        </p:nvSpPr>
        <p:spPr>
          <a:xfrm>
            <a:off x="4319241" y="3256461"/>
            <a:ext cx="418654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Para mantener un control óptimo de nuestro peso, sentirnos mejor y prevenir enfermedades, es necesario incorporar hábitos de alimentación saludables y mantenerlos a través del tiempo</a:t>
            </a:r>
            <a:endParaRPr lang="es-CR" sz="1600" dirty="0">
              <a:solidFill>
                <a:schemeClr val="bg1"/>
              </a:solidFill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A0EB3-E3A7-4D86-9763-5C2D09490FD6}"/>
              </a:ext>
            </a:extLst>
          </p:cNvPr>
          <p:cNvSpPr/>
          <p:nvPr/>
        </p:nvSpPr>
        <p:spPr>
          <a:xfrm>
            <a:off x="161280" y="5375756"/>
            <a:ext cx="6029693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1. Realice 5 tiempos de comida: esto le permite mantener su metabolismo activo. Recuerde que deben ser comidas balanceadas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72E36-555F-47DE-AF18-F6E25BBDEF78}"/>
              </a:ext>
            </a:extLst>
          </p:cNvPr>
          <p:cNvSpPr/>
          <p:nvPr/>
        </p:nvSpPr>
        <p:spPr>
          <a:xfrm>
            <a:off x="2662610" y="7388466"/>
            <a:ext cx="6006035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2. Incluya todos los tipos de alimentos: el organismo requiere de muchos nutrientes para mantener un funcionamiento óptimo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8001E-F13A-4D80-9F47-8CC3130A3A8D}"/>
              </a:ext>
            </a:extLst>
          </p:cNvPr>
          <p:cNvSpPr/>
          <p:nvPr/>
        </p:nvSpPr>
        <p:spPr>
          <a:xfrm>
            <a:off x="347079" y="9306061"/>
            <a:ext cx="7106422" cy="830997"/>
          </a:xfrm>
          <a:prstGeom prst="rect">
            <a:avLst/>
          </a:prstGeom>
          <a:solidFill>
            <a:srgbClr val="346492"/>
          </a:solidFill>
        </p:spPr>
        <p:txBody>
          <a:bodyPr wrap="square"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3. Incluya en su dieta diaria un 65% de hidratos de carbono. Puede incluir pastas, pan y cereales integrales, que son de absorción lenta y brindan mayor tiempo de saciedad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CCB8D-A102-4245-BF34-B80646594076}"/>
              </a:ext>
            </a:extLst>
          </p:cNvPr>
          <p:cNvSpPr/>
          <p:nvPr/>
        </p:nvSpPr>
        <p:spPr>
          <a:xfrm>
            <a:off x="4540768" y="10601266"/>
            <a:ext cx="385349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4. Reduzca las porciones, no elimine alimentos</a:t>
            </a:r>
            <a:endParaRPr lang="es-CR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AB6D6-2726-458E-A254-D523419FF78B}"/>
              </a:ext>
            </a:extLst>
          </p:cNvPr>
          <p:cNvSpPr/>
          <p:nvPr/>
        </p:nvSpPr>
        <p:spPr>
          <a:xfrm>
            <a:off x="281075" y="11707027"/>
            <a:ext cx="3847733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5. No se salte comidas, mantenga un horario de comidas de acuerdo a su quehacer diario</a:t>
            </a:r>
          </a:p>
          <a:p>
            <a:endParaRPr lang="es-CR" sz="1600" dirty="0">
              <a:latin typeface="Constantia" panose="020306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1BED20-D797-47B0-8C4E-4F9937E3F89A}"/>
              </a:ext>
            </a:extLst>
          </p:cNvPr>
          <p:cNvSpPr/>
          <p:nvPr/>
        </p:nvSpPr>
        <p:spPr>
          <a:xfrm>
            <a:off x="3904973" y="13439546"/>
            <a:ext cx="4572000" cy="584775"/>
          </a:xfrm>
          <a:prstGeom prst="rect">
            <a:avLst/>
          </a:prstGeom>
          <a:solidFill>
            <a:srgbClr val="346492"/>
          </a:solidFill>
        </p:spPr>
        <p:txBody>
          <a:bodyPr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6. Tome agua, al menos 1,5 litros al día así mantendrá el metabolismo activo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83DF7-581B-49B0-BD36-FC8D9D15D1E1}"/>
              </a:ext>
            </a:extLst>
          </p:cNvPr>
          <p:cNvSpPr/>
          <p:nvPr/>
        </p:nvSpPr>
        <p:spPr>
          <a:xfrm>
            <a:off x="70186" y="14712864"/>
            <a:ext cx="4572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7. Mastique despacio y porciones más pequeñas. Esto no solo favorece alcanzar el nivel de saciedad más rápido, sino que regula su peso al mantenerte satisfecho por más tiempo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4433F-B5B1-41CB-BBA7-EC7A27DA914E}"/>
              </a:ext>
            </a:extLst>
          </p:cNvPr>
          <p:cNvSpPr/>
          <p:nvPr/>
        </p:nvSpPr>
        <p:spPr>
          <a:xfrm>
            <a:off x="3980974" y="16491926"/>
            <a:ext cx="4572000" cy="83099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8. Consuma más carne blanca que roja, la carne roja contiene más grasa saturada, que favorece la ganancia de peso y dislipidemias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B888D-F79C-4D01-B57B-6E3782837C92}"/>
              </a:ext>
            </a:extLst>
          </p:cNvPr>
          <p:cNvSpPr/>
          <p:nvPr/>
        </p:nvSpPr>
        <p:spPr>
          <a:xfrm>
            <a:off x="91806" y="18173704"/>
            <a:ext cx="4572000" cy="830997"/>
          </a:xfrm>
          <a:prstGeom prst="rect">
            <a:avLst/>
          </a:prstGeom>
          <a:solidFill>
            <a:srgbClr val="346492"/>
          </a:solidFill>
        </p:spPr>
        <p:txBody>
          <a:bodyPr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9. Prefiera métodos de cocción donde no se alteren las propiedades de los alimentos, como: al horno, a la plancha, o  al vapor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C03566-A7B5-476D-87A5-90F09CD63C56}"/>
              </a:ext>
            </a:extLst>
          </p:cNvPr>
          <p:cNvSpPr/>
          <p:nvPr/>
        </p:nvSpPr>
        <p:spPr>
          <a:xfrm>
            <a:off x="4026892" y="19527609"/>
            <a:ext cx="4572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10. Reduzca el consumo de azúcar: el azúcar añadido a los alimentos o azúcar libre, produce una ganancia  de peso corporal</a:t>
            </a:r>
            <a:endParaRPr lang="es-CR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F55AEF-98D2-4C31-B172-D035669BC42D}"/>
              </a:ext>
            </a:extLst>
          </p:cNvPr>
          <p:cNvSpPr/>
          <p:nvPr/>
        </p:nvSpPr>
        <p:spPr>
          <a:xfrm>
            <a:off x="70186" y="21047325"/>
            <a:ext cx="4572000" cy="58477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just"/>
            <a:r>
              <a:rPr lang="es-CR" sz="1600" b="1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11. Recuerde incorporar algún ejercicio físico al menos 3 veces por semana por </a:t>
            </a:r>
            <a:r>
              <a:rPr lang="es-CR" sz="1600" b="1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45 </a:t>
            </a:r>
            <a:r>
              <a:rPr lang="es-CR" sz="1600" b="1" smtClean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minutos</a:t>
            </a:r>
            <a:endParaRPr lang="es-CR" sz="1600" b="1" dirty="0">
              <a:solidFill>
                <a:schemeClr val="bg1"/>
              </a:solidFill>
              <a:latin typeface="Constantia" panose="02030602050306030303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360F2-E7AD-4FA9-B559-640484135106}"/>
              </a:ext>
            </a:extLst>
          </p:cNvPr>
          <p:cNvSpPr txBox="1"/>
          <p:nvPr/>
        </p:nvSpPr>
        <p:spPr>
          <a:xfrm flipH="1">
            <a:off x="142051" y="26850976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¡</a:t>
            </a:r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Construyamos salud juntos!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34C5AD-7E93-41BC-9811-2B8260FBDDEB}"/>
              </a:ext>
            </a:extLst>
          </p:cNvPr>
          <p:cNvSpPr txBox="1"/>
          <p:nvPr/>
        </p:nvSpPr>
        <p:spPr>
          <a:xfrm flipH="1">
            <a:off x="5917766" y="26889580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Servicio Médico UNED</a:t>
            </a:r>
          </a:p>
        </p:txBody>
      </p:sp>
      <p:pic>
        <p:nvPicPr>
          <p:cNvPr id="1026" name="Picture 2" descr="Resultado de imagen para alimentos">
            <a:extLst>
              <a:ext uri="{FF2B5EF4-FFF2-40B4-BE49-F238E27FC236}">
                <a16:creationId xmlns:a16="http://schemas.microsoft.com/office/drawing/2014/main" id="{D1492370-6D50-4D45-9A6D-FF4AC3BA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606936"/>
            <a:ext cx="2330505" cy="2302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gua saludable">
            <a:extLst>
              <a:ext uri="{FF2B5EF4-FFF2-40B4-BE49-F238E27FC236}">
                <a16:creationId xmlns:a16="http://schemas.microsoft.com/office/drawing/2014/main" id="{47E151E1-C589-4DC6-B22E-8D67213F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1" y="11380900"/>
            <a:ext cx="2027320" cy="1825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4" name="Picture 10" descr="Imagen relacionada">
            <a:extLst>
              <a:ext uri="{FF2B5EF4-FFF2-40B4-BE49-F238E27FC236}">
                <a16:creationId xmlns:a16="http://schemas.microsoft.com/office/drawing/2014/main" id="{ED6BEC1C-5E45-4BC2-B9C9-83A0BCAA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3" y="16197313"/>
            <a:ext cx="2357935" cy="1815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gente en bicicleta">
            <a:extLst>
              <a:ext uri="{FF2B5EF4-FFF2-40B4-BE49-F238E27FC236}">
                <a16:creationId xmlns:a16="http://schemas.microsoft.com/office/drawing/2014/main" id="{858BEA9F-4379-49D2-B200-68B8A2ED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53" y="20689109"/>
            <a:ext cx="2434524" cy="1712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salud">
            <a:extLst>
              <a:ext uri="{FF2B5EF4-FFF2-40B4-BE49-F238E27FC236}">
                <a16:creationId xmlns:a16="http://schemas.microsoft.com/office/drawing/2014/main" id="{013A2472-671F-4598-B605-F63B9275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81" y="22438099"/>
            <a:ext cx="6228837" cy="3064954"/>
          </a:xfrm>
          <a:prstGeom prst="roundRect">
            <a:avLst>
              <a:gd name="adj" fmla="val 11111"/>
            </a:avLst>
          </a:prstGeom>
          <a:ln w="190500" cap="rnd">
            <a:solidFill>
              <a:srgbClr val="34649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4598</TotalTime>
  <Words>287</Words>
  <Application>Microsoft Office PowerPoint</Application>
  <PresentationFormat>Personalizado</PresentationFormat>
  <Paragraphs>16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Cambria</vt:lpstr>
      <vt:lpstr>Constantia</vt:lpstr>
      <vt:lpstr>Courier</vt:lpstr>
      <vt:lpstr>Impact</vt:lpstr>
      <vt:lpstr>Times New Roman</vt:lpstr>
      <vt:lpstr>Main Event</vt:lpstr>
      <vt:lpstr>Presentación de PowerPoint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129</cp:revision>
  <dcterms:created xsi:type="dcterms:W3CDTF">2013-02-06T15:19:00Z</dcterms:created>
  <dcterms:modified xsi:type="dcterms:W3CDTF">2019-05-03T16:40:04Z</dcterms:modified>
</cp:coreProperties>
</file>