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19493"/>
    <a:srgbClr val="D63836"/>
    <a:srgbClr val="DBDBDB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226" y="58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>
            <a:off x="263208" y="607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prstClr val="white"/>
                </a:solidFill>
                <a:latin typeface="Calibri"/>
              </a:rPr>
              <a:t>MIOPIA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  <a:solidFill>
            <a:srgbClr val="FF0000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 rot="10800000">
            <a:off x="4841416" y="11717259"/>
            <a:ext cx="3867156" cy="540570"/>
            <a:chOff x="1524000" y="5003800"/>
            <a:chExt cx="9448800" cy="1320800"/>
          </a:xfrm>
          <a:solidFill>
            <a:srgbClr val="FF000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58266" y="19036819"/>
            <a:ext cx="3867156" cy="540570"/>
            <a:chOff x="1524000" y="5003800"/>
            <a:chExt cx="9448800" cy="1320800"/>
          </a:xfrm>
          <a:solidFill>
            <a:srgbClr val="FF0000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dirty="0" err="1">
                <a:solidFill>
                  <a:prstClr val="white"/>
                </a:solidFill>
              </a:rPr>
              <a:t>Construyamos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>
                <a:solidFill>
                  <a:prstClr val="white"/>
                </a:solidFill>
              </a:rPr>
              <a:t>!!</a:t>
            </a: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5FCA93-3757-418F-891D-10978524ED78}"/>
              </a:ext>
            </a:extLst>
          </p:cNvPr>
          <p:cNvSpPr txBox="1"/>
          <p:nvPr/>
        </p:nvSpPr>
        <p:spPr>
          <a:xfrm>
            <a:off x="4645025" y="3301077"/>
            <a:ext cx="3867156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R" b="1" dirty="0"/>
              <a:t>La miopía es un error de refracción del ojo, la luz que entra al ojo se enfoca de manera incorrecta, haciendo que los objetos distantes se vean borrosos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28C5815-81F7-4463-BC4B-D79523936DCA}"/>
              </a:ext>
            </a:extLst>
          </p:cNvPr>
          <p:cNvSpPr txBox="1"/>
          <p:nvPr/>
        </p:nvSpPr>
        <p:spPr>
          <a:xfrm>
            <a:off x="323851" y="6775143"/>
            <a:ext cx="3867156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Dentro de los síntomas tenemos que la visión borrosa de los objetos lejanos es el principal síntoma, generalmente aparece en la infancia o adolescencia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ED0AF6-D8D6-42A4-83B3-123B9324967E}"/>
              </a:ext>
            </a:extLst>
          </p:cNvPr>
          <p:cNvSpPr txBox="1"/>
          <p:nvPr/>
        </p:nvSpPr>
        <p:spPr>
          <a:xfrm>
            <a:off x="4841416" y="8572153"/>
            <a:ext cx="3326585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La miopía empeora con el crecimiento, sin embargo, generalmente deja de progresar a los 20 años, cuando finaliza el periodo de crecimiento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C78618-B1CF-46B5-BAF8-1EAB32BB6C2F}"/>
              </a:ext>
            </a:extLst>
          </p:cNvPr>
          <p:cNvSpPr txBox="1"/>
          <p:nvPr/>
        </p:nvSpPr>
        <p:spPr>
          <a:xfrm>
            <a:off x="742400" y="10212757"/>
            <a:ext cx="275116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Otros síntomas poco comunes son la tensión ocular y dolor de cabeza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A64927D-FCD3-446C-9437-D0DFC7209600}"/>
              </a:ext>
            </a:extLst>
          </p:cNvPr>
          <p:cNvSpPr txBox="1"/>
          <p:nvPr/>
        </p:nvSpPr>
        <p:spPr>
          <a:xfrm>
            <a:off x="341313" y="12783426"/>
            <a:ext cx="3326585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La miopía se presenta en hombres y mujeres por igual, se considera que personas con antecedentes familiares de miopía tienen más propensión a desarrollarla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5B7F35F-DE9C-4FBA-8918-EC59769790C5}"/>
              </a:ext>
            </a:extLst>
          </p:cNvPr>
          <p:cNvSpPr txBox="1"/>
          <p:nvPr/>
        </p:nvSpPr>
        <p:spPr>
          <a:xfrm>
            <a:off x="1576014" y="15253382"/>
            <a:ext cx="3326585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El uso de los lentes no detiene el progreso de la miopía, es solo una medida correctiva de la visión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9EA5906-D03F-4AA3-BBC3-6D1014D8EBDD}"/>
              </a:ext>
            </a:extLst>
          </p:cNvPr>
          <p:cNvSpPr txBox="1"/>
          <p:nvPr/>
        </p:nvSpPr>
        <p:spPr>
          <a:xfrm>
            <a:off x="1293017" y="17149828"/>
            <a:ext cx="721916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La cirugía es una opción de tratamiento, la cual reforma la córnea cambiando el foco, para optar por este procedimiento es necesario que sea valorado por un especialista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E7BCE38-8D3B-42C3-B59C-DB163522CF34}"/>
              </a:ext>
            </a:extLst>
          </p:cNvPr>
          <p:cNvSpPr txBox="1"/>
          <p:nvPr/>
        </p:nvSpPr>
        <p:spPr>
          <a:xfrm>
            <a:off x="4357447" y="19182929"/>
            <a:ext cx="15027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Recuerde: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640D675-76FC-4926-A7EA-893DC51E2C7D}"/>
              </a:ext>
            </a:extLst>
          </p:cNvPr>
          <p:cNvSpPr txBox="1"/>
          <p:nvPr/>
        </p:nvSpPr>
        <p:spPr>
          <a:xfrm>
            <a:off x="3376940" y="21181495"/>
            <a:ext cx="464692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Realizarse un examen de la vista anualmente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31991C-0ED9-4AA9-BD3E-FD5F57DC4F34}"/>
              </a:ext>
            </a:extLst>
          </p:cNvPr>
          <p:cNvSpPr txBox="1"/>
          <p:nvPr/>
        </p:nvSpPr>
        <p:spPr>
          <a:xfrm>
            <a:off x="3401054" y="22026774"/>
            <a:ext cx="4622806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Cambiar los lentes de acuerdo a su grado de miopía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9C3A02E-B279-4F23-A22F-F51496E3CD8E}"/>
              </a:ext>
            </a:extLst>
          </p:cNvPr>
          <p:cNvSpPr txBox="1"/>
          <p:nvPr/>
        </p:nvSpPr>
        <p:spPr>
          <a:xfrm>
            <a:off x="3376940" y="23153762"/>
            <a:ext cx="3961864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Consultar siempre con un especialista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51F6DEA-3F70-4E30-BC47-5681C8F33CB0}"/>
              </a:ext>
            </a:extLst>
          </p:cNvPr>
          <p:cNvSpPr txBox="1"/>
          <p:nvPr/>
        </p:nvSpPr>
        <p:spPr>
          <a:xfrm>
            <a:off x="3335648" y="24247634"/>
            <a:ext cx="4688212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R" b="1" dirty="0"/>
              <a:t>En caso de aparición de nuevos síntomas o molestias visuales, consultar inmediatamente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0E6EAF-E533-40D9-BC44-6086E9344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9662" y="6097418"/>
            <a:ext cx="2233435" cy="2233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C4C629A-2654-4CB1-AC38-1161A2C43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613" y="13378373"/>
            <a:ext cx="3507313" cy="2250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A1E6049-E007-4107-9B1D-2BAF92054B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7876" y="21011046"/>
            <a:ext cx="711172" cy="7131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E76DA0-5429-4E7D-990B-EA8DB86E8C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72872" y="22016780"/>
            <a:ext cx="709040" cy="71311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C7905FB-1428-4313-9B99-75A927962B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27275" y="22922621"/>
            <a:ext cx="709040" cy="7131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61C93B9-E676-4A91-8DF3-F5BA17C357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1593" y="24163552"/>
            <a:ext cx="709040" cy="713115"/>
          </a:xfrm>
          <a:prstGeom prst="rect">
            <a:avLst/>
          </a:prstGeom>
        </p:spPr>
      </p:pic>
      <p:sp>
        <p:nvSpPr>
          <p:cNvPr id="31" name="Arrow: Right 30">
            <a:extLst>
              <a:ext uri="{FF2B5EF4-FFF2-40B4-BE49-F238E27FC236}">
                <a16:creationId xmlns:a16="http://schemas.microsoft.com/office/drawing/2014/main" id="{7E127870-0753-4586-9484-BA3945F2E00E}"/>
              </a:ext>
            </a:extLst>
          </p:cNvPr>
          <p:cNvSpPr/>
          <p:nvPr/>
        </p:nvSpPr>
        <p:spPr>
          <a:xfrm>
            <a:off x="998154" y="21095876"/>
            <a:ext cx="987212" cy="5405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6" name="Arrow: Right 105">
            <a:extLst>
              <a:ext uri="{FF2B5EF4-FFF2-40B4-BE49-F238E27FC236}">
                <a16:creationId xmlns:a16="http://schemas.microsoft.com/office/drawing/2014/main" id="{92411C25-648F-4D50-B6E9-FE72413D408F}"/>
              </a:ext>
            </a:extLst>
          </p:cNvPr>
          <p:cNvSpPr/>
          <p:nvPr/>
        </p:nvSpPr>
        <p:spPr>
          <a:xfrm>
            <a:off x="1017393" y="22132535"/>
            <a:ext cx="987212" cy="5405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7" name="Arrow: Right 106">
            <a:extLst>
              <a:ext uri="{FF2B5EF4-FFF2-40B4-BE49-F238E27FC236}">
                <a16:creationId xmlns:a16="http://schemas.microsoft.com/office/drawing/2014/main" id="{678A0C0F-8119-4CD2-A63E-7807BBBBD56C}"/>
              </a:ext>
            </a:extLst>
          </p:cNvPr>
          <p:cNvSpPr/>
          <p:nvPr/>
        </p:nvSpPr>
        <p:spPr>
          <a:xfrm>
            <a:off x="1017393" y="23124246"/>
            <a:ext cx="987212" cy="5405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576BA249-612F-4008-8864-F5AD042391B3}"/>
              </a:ext>
            </a:extLst>
          </p:cNvPr>
          <p:cNvSpPr/>
          <p:nvPr/>
        </p:nvSpPr>
        <p:spPr>
          <a:xfrm>
            <a:off x="1017393" y="24163552"/>
            <a:ext cx="987212" cy="54057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214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128</cp:revision>
  <dcterms:created xsi:type="dcterms:W3CDTF">2013-02-06T15:19:00Z</dcterms:created>
  <dcterms:modified xsi:type="dcterms:W3CDTF">2019-08-06T16:00:22Z</dcterms:modified>
</cp:coreProperties>
</file>