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836"/>
    <a:srgbClr val="7A98BB"/>
    <a:srgbClr val="719493"/>
    <a:srgbClr val="DBDBDB"/>
    <a:srgbClr val="FF0000"/>
    <a:srgbClr val="EEECE1"/>
    <a:srgbClr val="DC9800"/>
    <a:srgbClr val="D9614C"/>
    <a:srgbClr val="CA2B1C"/>
    <a:srgbClr val="FFD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094" y="3510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6.png"/><Relationship Id="rId18" Type="http://schemas.openxmlformats.org/officeDocument/2006/relationships/image" Target="../media/image16.sv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10.sv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4" Type="http://schemas.openxmlformats.org/officeDocument/2006/relationships/image" Target="../media/image2.svg"/><Relationship Id="rId9" Type="http://schemas.openxmlformats.org/officeDocument/2006/relationships/image" Target="../media/image4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ángulo 106">
            <a:extLst>
              <a:ext uri="{FF2B5EF4-FFF2-40B4-BE49-F238E27FC236}">
                <a16:creationId xmlns="" xmlns:a16="http://schemas.microsoft.com/office/drawing/2014/main" id="{721E5C98-958B-4275-97E0-C6790E524D38}"/>
              </a:ext>
            </a:extLst>
          </p:cNvPr>
          <p:cNvSpPr/>
          <p:nvPr/>
        </p:nvSpPr>
        <p:spPr>
          <a:xfrm>
            <a:off x="1377213" y="19760962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CONSEJOS PARA EJERCITARSE</a:t>
            </a:r>
            <a:endParaRPr lang="es-CR" sz="2400" b="1" dirty="0"/>
          </a:p>
        </p:txBody>
      </p:sp>
      <p:sp>
        <p:nvSpPr>
          <p:cNvPr id="88" name="Down Ribbon 68">
            <a:extLst>
              <a:ext uri="{FF2B5EF4-FFF2-40B4-BE49-F238E27FC236}">
                <a16:creationId xmlns="" xmlns:a16="http://schemas.microsoft.com/office/drawing/2014/main" id="{B985BBB4-0848-4C62-AF9C-34D2E2AC32D5}"/>
              </a:ext>
            </a:extLst>
          </p:cNvPr>
          <p:cNvSpPr/>
          <p:nvPr/>
        </p:nvSpPr>
        <p:spPr>
          <a:xfrm rot="10800000" flipV="1">
            <a:off x="2368547" y="25596750"/>
            <a:ext cx="6467500" cy="110672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7A98B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Onda 30">
            <a:extLst>
              <a:ext uri="{FF2B5EF4-FFF2-40B4-BE49-F238E27FC236}">
                <a16:creationId xmlns="" xmlns:a16="http://schemas.microsoft.com/office/drawing/2014/main" id="{764988E6-18B2-4066-88FD-B453842A57CF}"/>
              </a:ext>
            </a:extLst>
          </p:cNvPr>
          <p:cNvSpPr/>
          <p:nvPr/>
        </p:nvSpPr>
        <p:spPr>
          <a:xfrm>
            <a:off x="890322" y="141651"/>
            <a:ext cx="7417575" cy="2223941"/>
          </a:xfrm>
          <a:prstGeom prst="wav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384300" y="5380610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628775" y="1019204"/>
            <a:ext cx="5689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EJERCICIO FÍSICO</a:t>
            </a: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588109" y="2919582"/>
            <a:ext cx="41370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MX" b="1" dirty="0" smtClean="0"/>
              <a:t>El ejercicio físico mejora la salud física y mental, ayuda a la memoria y brinda sensación de bienestar.  </a:t>
            </a:r>
            <a:endParaRPr lang="es-MX" b="1" dirty="0"/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776924" y="12487969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220626" y="7988853"/>
            <a:ext cx="4381658" cy="3046988"/>
          </a:xfrm>
          <a:prstGeom prst="rect">
            <a:avLst/>
          </a:prstGeom>
          <a:solidFill>
            <a:srgbClr val="7194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/>
            <a:r>
              <a:rPr lang="es-MX" b="1" dirty="0">
                <a:solidFill>
                  <a:schemeClr val="bg1"/>
                </a:solidFill>
              </a:rPr>
              <a:t>El ejercicio físico se caracteriza por ser planificado, por un periodo de tiempo establecido; generalmente es  el que se realiza en gimnasios, polideportivos u otros espacios dedicados al deporte.</a:t>
            </a:r>
            <a:endParaRPr lang="es-MX" dirty="0">
              <a:solidFill>
                <a:schemeClr val="bg1"/>
              </a:solidFill>
            </a:endParaRPr>
          </a:p>
          <a:p>
            <a:r>
              <a:rPr lang="es-MX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36" name="Down Ribbon 35"/>
          <p:cNvSpPr/>
          <p:nvPr/>
        </p:nvSpPr>
        <p:spPr>
          <a:xfrm rot="10800000" flipV="1">
            <a:off x="2368547" y="22051390"/>
            <a:ext cx="6145677" cy="987567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Down Ribbon 68"/>
          <p:cNvSpPr/>
          <p:nvPr/>
        </p:nvSpPr>
        <p:spPr>
          <a:xfrm rot="10800000" flipV="1">
            <a:off x="2409825" y="24398256"/>
            <a:ext cx="6467500" cy="110672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2409825" y="23147740"/>
            <a:ext cx="6104402" cy="105503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D63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Down Ribbon 74"/>
          <p:cNvSpPr/>
          <p:nvPr/>
        </p:nvSpPr>
        <p:spPr>
          <a:xfrm rot="10800000" flipV="1">
            <a:off x="2327274" y="20745633"/>
            <a:ext cx="6256061" cy="1196974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628731" y="14909388"/>
            <a:ext cx="3867156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854656"/>
            <a:ext cx="9137650" cy="602744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cxnSp>
        <p:nvCxnSpPr>
          <p:cNvPr id="91" name="Conector: angular 90">
            <a:extLst>
              <a:ext uri="{FF2B5EF4-FFF2-40B4-BE49-F238E27FC236}">
                <a16:creationId xmlns="" xmlns:a16="http://schemas.microsoft.com/office/drawing/2014/main" id="{61A44CA1-4605-4AEE-A6DB-E2CD07712B9D}"/>
              </a:ext>
            </a:extLst>
          </p:cNvPr>
          <p:cNvCxnSpPr>
            <a:cxnSpLocks/>
          </p:cNvCxnSpPr>
          <p:nvPr/>
        </p:nvCxnSpPr>
        <p:spPr>
          <a:xfrm flipV="1">
            <a:off x="5771122" y="7086942"/>
            <a:ext cx="1878760" cy="58244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>
            <a:extLst>
              <a:ext uri="{FF2B5EF4-FFF2-40B4-BE49-F238E27FC236}">
                <a16:creationId xmlns="" xmlns:a16="http://schemas.microsoft.com/office/drawing/2014/main" id="{70A62271-A40C-46D2-B5FC-FE5812A7F2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5111702" y="7669381"/>
            <a:ext cx="685851" cy="53946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CuadroTexto 95">
            <a:extLst>
              <a:ext uri="{FF2B5EF4-FFF2-40B4-BE49-F238E27FC236}">
                <a16:creationId xmlns="" xmlns:a16="http://schemas.microsoft.com/office/drawing/2014/main" id="{B8C1F770-ED4A-4C2C-AEBD-4D1382C681D7}"/>
              </a:ext>
            </a:extLst>
          </p:cNvPr>
          <p:cNvSpPr txBox="1"/>
          <p:nvPr/>
        </p:nvSpPr>
        <p:spPr>
          <a:xfrm>
            <a:off x="112758" y="11137700"/>
            <a:ext cx="52259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 </a:t>
            </a:r>
            <a:endParaRPr lang="es-MX" sz="2000" dirty="0"/>
          </a:p>
          <a:p>
            <a:endParaRPr lang="es-MX" sz="2000" b="1" dirty="0"/>
          </a:p>
          <a:p>
            <a:r>
              <a:rPr lang="es-MX" sz="2000" b="1" dirty="0" smtClean="0"/>
              <a:t>Presenta las siguientes características:</a:t>
            </a:r>
          </a:p>
          <a:p>
            <a:endParaRPr lang="es-MX" sz="2000" b="1" dirty="0" smtClean="0"/>
          </a:p>
          <a:p>
            <a:r>
              <a:rPr lang="es-MX" sz="2000" b="1" dirty="0" smtClean="0"/>
              <a:t>*Programado en tiempo y espacio</a:t>
            </a:r>
          </a:p>
          <a:p>
            <a:r>
              <a:rPr lang="es-MX" sz="2000" b="1" dirty="0" smtClean="0"/>
              <a:t>*Regularidad de horarios</a:t>
            </a:r>
          </a:p>
          <a:p>
            <a:r>
              <a:rPr lang="es-MX" sz="2000" b="1" dirty="0" smtClean="0"/>
              <a:t>* Los objetivos y el progreso se evalúan con el preparador físico, el nutricionista o ambos.</a:t>
            </a:r>
          </a:p>
          <a:p>
            <a:endParaRPr lang="es-MX" sz="2000" dirty="0"/>
          </a:p>
        </p:txBody>
      </p:sp>
      <p:sp>
        <p:nvSpPr>
          <p:cNvPr id="13" name="CuadroTexto 12">
            <a:extLst>
              <a:ext uri="{FF2B5EF4-FFF2-40B4-BE49-F238E27FC236}">
                <a16:creationId xmlns="" xmlns:a16="http://schemas.microsoft.com/office/drawing/2014/main" id="{F4BD0852-884F-4364-BCC6-98E1ED084AB6}"/>
              </a:ext>
            </a:extLst>
          </p:cNvPr>
          <p:cNvSpPr txBox="1"/>
          <p:nvPr/>
        </p:nvSpPr>
        <p:spPr>
          <a:xfrm>
            <a:off x="3056029" y="21029398"/>
            <a:ext cx="4932939" cy="6194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 </a:t>
            </a:r>
            <a:r>
              <a:rPr lang="es-MX" b="1" dirty="0"/>
              <a:t>Realice un chequeo médico antes de iniciar un programa de ejercicios  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 </a:t>
            </a:r>
            <a:r>
              <a:rPr lang="es-MX" b="1" dirty="0"/>
              <a:t>Recuerde siempre calentar antes de iniciar los ejercicios </a:t>
            </a:r>
          </a:p>
          <a:p>
            <a:pPr algn="ctr"/>
            <a:endParaRPr lang="es-MX" dirty="0"/>
          </a:p>
          <a:p>
            <a:pPr algn="ctr"/>
            <a:endParaRPr lang="es-MX" b="1" dirty="0"/>
          </a:p>
          <a:p>
            <a:pPr algn="ctr"/>
            <a:r>
              <a:rPr lang="es-MX" b="1" dirty="0"/>
              <a:t>Hidrátese antes, durante y después del ejercicio</a:t>
            </a:r>
          </a:p>
          <a:p>
            <a:pPr algn="ctr"/>
            <a:endParaRPr lang="es-MX" b="1" dirty="0"/>
          </a:p>
          <a:p>
            <a:pPr algn="ctr"/>
            <a:endParaRPr lang="es-MX" dirty="0"/>
          </a:p>
          <a:p>
            <a:pPr algn="ctr"/>
            <a:endParaRPr lang="es-MX" b="1" dirty="0"/>
          </a:p>
          <a:p>
            <a:pPr algn="ctr"/>
            <a:r>
              <a:rPr lang="es-MX" b="1" dirty="0"/>
              <a:t>Comience de forma gradual y vaya aumentando según su capacidad la intensidad del ejercicio</a:t>
            </a:r>
          </a:p>
          <a:p>
            <a:pPr algn="ctr"/>
            <a:endParaRPr lang="es-MX" b="1" dirty="0"/>
          </a:p>
          <a:p>
            <a:pPr algn="ctr"/>
            <a:endParaRPr lang="es-MX" b="1" dirty="0"/>
          </a:p>
          <a:p>
            <a:pPr algn="ctr"/>
            <a:endParaRPr lang="es-MX" b="1" dirty="0"/>
          </a:p>
          <a:p>
            <a:pPr algn="ctr"/>
            <a:r>
              <a:rPr lang="es-MX" b="1" dirty="0"/>
              <a:t>Si siente alguna molestia durante el ejercicio, pare y consulte con su médico</a:t>
            </a:r>
            <a:endParaRPr lang="es-MX" dirty="0"/>
          </a:p>
          <a:p>
            <a:pPr algn="ctr"/>
            <a:r>
              <a:rPr lang="es-MX" b="1" dirty="0"/>
              <a:t> </a:t>
            </a:r>
            <a:endParaRPr lang="es-MX" dirty="0"/>
          </a:p>
          <a:p>
            <a:pPr algn="ctr"/>
            <a:r>
              <a:rPr lang="es-MX" dirty="0"/>
              <a:t> 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=""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349251" y="5088540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9" name="Gráfico 8" descr="Correr">
            <a:extLst>
              <a:ext uri="{FF2B5EF4-FFF2-40B4-BE49-F238E27FC236}">
                <a16:creationId xmlns="" xmlns:a16="http://schemas.microsoft.com/office/drawing/2014/main" id="{6A173EBC-3DB9-447D-A23D-DB21375F0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963091" y="10240715"/>
            <a:ext cx="1380564" cy="1380564"/>
          </a:xfrm>
          <a:prstGeom prst="rect">
            <a:avLst/>
          </a:prstGeom>
        </p:spPr>
      </p:pic>
      <p:pic>
        <p:nvPicPr>
          <p:cNvPr id="11" name="Gráfico 10" descr="Senderismo">
            <a:extLst>
              <a:ext uri="{FF2B5EF4-FFF2-40B4-BE49-F238E27FC236}">
                <a16:creationId xmlns="" xmlns:a16="http://schemas.microsoft.com/office/drawing/2014/main" id="{D62B7B05-E675-41A6-B2FC-03CD737228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087412" y="8063177"/>
            <a:ext cx="1336159" cy="1336159"/>
          </a:xfrm>
          <a:prstGeom prst="rect">
            <a:avLst/>
          </a:prstGeom>
        </p:spPr>
      </p:pic>
      <p:pic>
        <p:nvPicPr>
          <p:cNvPr id="17" name="Gráfico 16" descr="Ciclismo">
            <a:extLst>
              <a:ext uri="{FF2B5EF4-FFF2-40B4-BE49-F238E27FC236}">
                <a16:creationId xmlns="" xmlns:a16="http://schemas.microsoft.com/office/drawing/2014/main" id="{0CF95533-886D-44FA-A793-2CF7DEFC5D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752701" y="9617191"/>
            <a:ext cx="1418650" cy="1418650"/>
          </a:xfrm>
          <a:prstGeom prst="rect">
            <a:avLst/>
          </a:prstGeom>
        </p:spPr>
      </p:pic>
      <p:pic>
        <p:nvPicPr>
          <p:cNvPr id="19" name="Gráfico 18" descr="Natación">
            <a:extLst>
              <a:ext uri="{FF2B5EF4-FFF2-40B4-BE49-F238E27FC236}">
                <a16:creationId xmlns="" xmlns:a16="http://schemas.microsoft.com/office/drawing/2014/main" id="{34D6605F-E31B-4BD3-84EF-FACEAAC1EA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7458676" y="6667668"/>
            <a:ext cx="1418650" cy="1418650"/>
          </a:xfrm>
          <a:prstGeom prst="rect">
            <a:avLst/>
          </a:prstGeom>
        </p:spPr>
      </p:pic>
      <p:sp>
        <p:nvSpPr>
          <p:cNvPr id="14339" name="Rectángulo 14338">
            <a:extLst>
              <a:ext uri="{FF2B5EF4-FFF2-40B4-BE49-F238E27FC236}">
                <a16:creationId xmlns="" xmlns:a16="http://schemas.microsoft.com/office/drawing/2014/main" id="{AAD6366E-B81E-4A23-8381-7E4C7DEB438C}"/>
              </a:ext>
            </a:extLst>
          </p:cNvPr>
          <p:cNvSpPr/>
          <p:nvPr/>
        </p:nvSpPr>
        <p:spPr>
          <a:xfrm>
            <a:off x="1513784" y="14951843"/>
            <a:ext cx="7069554" cy="469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Beneficios del ejercicio: 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marR="0" indent="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Mejora el apetito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Mejora el patrón de sueño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Reduce el estrés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Fortalece su sistema inmune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Fortalece el sistema musculo-esquelético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Mejora el estado de ánimo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Ayuda a controlar el peso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Mejora la capacidad pulmonar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285750" marR="0" indent="-28575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Previene el desarrollo de enfermedades crónicas</a:t>
            </a:r>
            <a:endParaRPr lang="es-MX" sz="8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es-MX" sz="800" kern="1400" dirty="0">
              <a:ln>
                <a:noFill/>
              </a:ln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4344" name="Gráfico 14343" descr="Andar">
            <a:extLst>
              <a:ext uri="{FF2B5EF4-FFF2-40B4-BE49-F238E27FC236}">
                <a16:creationId xmlns="" xmlns:a16="http://schemas.microsoft.com/office/drawing/2014/main" id="{1DD67F8C-222D-4583-B88B-A62DEFD514C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486694" y="22008822"/>
            <a:ext cx="914400" cy="914400"/>
          </a:xfrm>
          <a:prstGeom prst="rect">
            <a:avLst/>
          </a:prstGeom>
        </p:spPr>
      </p:pic>
      <p:pic>
        <p:nvPicPr>
          <p:cNvPr id="14348" name="Gráfico 14347" descr="Correr">
            <a:extLst>
              <a:ext uri="{FF2B5EF4-FFF2-40B4-BE49-F238E27FC236}">
                <a16:creationId xmlns="" xmlns:a16="http://schemas.microsoft.com/office/drawing/2014/main" id="{BB35E0A7-675F-4820-8255-9D78391939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05547" y="24331471"/>
            <a:ext cx="914400" cy="914400"/>
          </a:xfrm>
          <a:prstGeom prst="rect">
            <a:avLst/>
          </a:prstGeom>
        </p:spPr>
      </p:pic>
      <p:pic>
        <p:nvPicPr>
          <p:cNvPr id="14352" name="Gráfico 14351" descr="Corazón">
            <a:extLst>
              <a:ext uri="{FF2B5EF4-FFF2-40B4-BE49-F238E27FC236}">
                <a16:creationId xmlns="" xmlns:a16="http://schemas.microsoft.com/office/drawing/2014/main" id="{0CACC7A4-75B1-4986-92B5-5C402FA09E2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642697" y="20696816"/>
            <a:ext cx="1277250" cy="1178873"/>
          </a:xfrm>
          <a:prstGeom prst="rect">
            <a:avLst/>
          </a:prstGeom>
        </p:spPr>
      </p:pic>
      <p:pic>
        <p:nvPicPr>
          <p:cNvPr id="14355" name="Gráfico 14354" descr="Tenis">
            <a:extLst>
              <a:ext uri="{FF2B5EF4-FFF2-40B4-BE49-F238E27FC236}">
                <a16:creationId xmlns="" xmlns:a16="http://schemas.microsoft.com/office/drawing/2014/main" id="{70AF1C79-18BA-4F3A-8D4C-D2685E83C3A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474513" y="25638095"/>
            <a:ext cx="914400" cy="914400"/>
          </a:xfrm>
          <a:prstGeom prst="rect">
            <a:avLst/>
          </a:prstGeom>
        </p:spPr>
      </p:pic>
      <p:pic>
        <p:nvPicPr>
          <p:cNvPr id="14357" name="Gráfico 14356" descr="Baloncesto">
            <a:extLst>
              <a:ext uri="{FF2B5EF4-FFF2-40B4-BE49-F238E27FC236}">
                <a16:creationId xmlns="" xmlns:a16="http://schemas.microsoft.com/office/drawing/2014/main" id="{2DF6027C-999A-4FA4-BF7F-4A716B2D892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1647498" y="24942863"/>
            <a:ext cx="392824" cy="392824"/>
          </a:xfrm>
          <a:prstGeom prst="rect">
            <a:avLst/>
          </a:prstGeom>
        </p:spPr>
      </p:pic>
      <p:pic>
        <p:nvPicPr>
          <p:cNvPr id="14361" name="Gráfico 14360" descr="Latido">
            <a:extLst>
              <a:ext uri="{FF2B5EF4-FFF2-40B4-BE49-F238E27FC236}">
                <a16:creationId xmlns="" xmlns:a16="http://schemas.microsoft.com/office/drawing/2014/main" id="{29C73DFF-AB26-42F4-B0FE-6BA38A3C7DC8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1474513" y="20914541"/>
            <a:ext cx="995130" cy="914400"/>
          </a:xfrm>
          <a:prstGeom prst="rect">
            <a:avLst/>
          </a:prstGeom>
        </p:spPr>
      </p:pic>
      <p:pic>
        <p:nvPicPr>
          <p:cNvPr id="14364" name="Gráfico 14363" descr="Botella">
            <a:extLst>
              <a:ext uri="{FF2B5EF4-FFF2-40B4-BE49-F238E27FC236}">
                <a16:creationId xmlns="" xmlns:a16="http://schemas.microsoft.com/office/drawing/2014/main" id="{504A5616-0502-48C2-B86B-98F30601635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1758950" y="23149390"/>
            <a:ext cx="914400" cy="914400"/>
          </a:xfrm>
          <a:prstGeom prst="rect">
            <a:avLst/>
          </a:prstGeom>
        </p:spPr>
      </p:pic>
      <p:sp>
        <p:nvSpPr>
          <p:cNvPr id="106" name="Elipse 105">
            <a:extLst>
              <a:ext uri="{FF2B5EF4-FFF2-40B4-BE49-F238E27FC236}">
                <a16:creationId xmlns="" xmlns:a16="http://schemas.microsoft.com/office/drawing/2014/main" id="{A6785144-EF0E-46D9-8F2E-C14498770643}"/>
              </a:ext>
            </a:extLst>
          </p:cNvPr>
          <p:cNvSpPr/>
          <p:nvPr/>
        </p:nvSpPr>
        <p:spPr>
          <a:xfrm>
            <a:off x="207772" y="19470097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4764</TotalTime>
  <Words>66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1_Office Theme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131</cp:revision>
  <dcterms:created xsi:type="dcterms:W3CDTF">2013-02-06T15:19:00Z</dcterms:created>
  <dcterms:modified xsi:type="dcterms:W3CDTF">2019-01-14T20:08:55Z</dcterms:modified>
</cp:coreProperties>
</file>