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D70"/>
    <a:srgbClr val="EEECE1"/>
    <a:srgbClr val="EE8F4D"/>
    <a:srgbClr val="E05B3F"/>
    <a:srgbClr val="E4856D"/>
    <a:srgbClr val="719493"/>
    <a:srgbClr val="D63836"/>
    <a:srgbClr val="DBDBDB"/>
    <a:srgbClr val="FF0000"/>
    <a:srgbClr val="DC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1764" y="-9516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C7F3F55C-AAD9-4192-B2F7-2B6F6FCC7284}"/>
              </a:ext>
            </a:extLst>
          </p:cNvPr>
          <p:cNvSpPr/>
          <p:nvPr/>
        </p:nvSpPr>
        <p:spPr>
          <a:xfrm>
            <a:off x="1390650" y="4972050"/>
            <a:ext cx="7753350" cy="602744"/>
          </a:xfrm>
          <a:prstGeom prst="rect">
            <a:avLst/>
          </a:prstGeom>
          <a:solidFill>
            <a:srgbClr val="71949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Down Ribbon 4"/>
          <p:cNvSpPr/>
          <p:nvPr/>
        </p:nvSpPr>
        <p:spPr>
          <a:xfrm rot="10800000"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606551" y="1011921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rgbClr val="FFFFFF"/>
                </a:solidFill>
                <a:latin typeface="Courier" charset="0"/>
                <a:cs typeface="Courier" charset="0"/>
              </a:rPr>
              <a:t>COLESTEROL</a:t>
            </a:r>
            <a:endParaRPr lang="en-US" sz="3600" b="1" dirty="0">
              <a:solidFill>
                <a:srgbClr val="FFFFFF"/>
              </a:solidFill>
              <a:latin typeface="Courier" charset="0"/>
              <a:cs typeface="Courier" charset="0"/>
            </a:endParaRP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4660899" y="3469921"/>
            <a:ext cx="4092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 smtClean="0">
                <a:solidFill>
                  <a:srgbClr val="3A6D70"/>
                </a:solidFill>
              </a:rPr>
              <a:t>El </a:t>
            </a:r>
            <a:r>
              <a:rPr lang="en-US" sz="1800" b="1" dirty="0" err="1" smtClean="0">
                <a:solidFill>
                  <a:srgbClr val="3A6D70"/>
                </a:solidFill>
              </a:rPr>
              <a:t>colesterol</a:t>
            </a:r>
            <a:r>
              <a:rPr lang="en-US" sz="1800" b="1" dirty="0" smtClean="0">
                <a:solidFill>
                  <a:srgbClr val="3A6D70"/>
                </a:solidFill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</a:rPr>
              <a:t>es</a:t>
            </a:r>
            <a:r>
              <a:rPr lang="en-US" sz="1800" b="1" dirty="0" smtClean="0">
                <a:solidFill>
                  <a:srgbClr val="3A6D70"/>
                </a:solidFill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</a:rPr>
              <a:t>una</a:t>
            </a:r>
            <a:r>
              <a:rPr lang="en-US" sz="1800" b="1" dirty="0" smtClean="0">
                <a:solidFill>
                  <a:srgbClr val="3A6D70"/>
                </a:solidFill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</a:rPr>
              <a:t>sustancia</a:t>
            </a:r>
            <a:r>
              <a:rPr lang="en-US" sz="1800" b="1" dirty="0" smtClean="0">
                <a:solidFill>
                  <a:srgbClr val="3A6D70"/>
                </a:solidFill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</a:rPr>
              <a:t>grasa</a:t>
            </a:r>
            <a:r>
              <a:rPr lang="en-US" sz="1800" b="1" dirty="0" smtClean="0">
                <a:solidFill>
                  <a:srgbClr val="3A6D70"/>
                </a:solidFill>
              </a:rPr>
              <a:t> natural, que </a:t>
            </a:r>
            <a:r>
              <a:rPr lang="en-US" sz="1800" b="1" dirty="0" err="1" smtClean="0">
                <a:solidFill>
                  <a:srgbClr val="3A6D70"/>
                </a:solidFill>
              </a:rPr>
              <a:t>está</a:t>
            </a:r>
            <a:r>
              <a:rPr lang="en-US" sz="1800" b="1" dirty="0" smtClean="0">
                <a:solidFill>
                  <a:srgbClr val="3A6D70"/>
                </a:solidFill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</a:rPr>
              <a:t>presente</a:t>
            </a:r>
            <a:r>
              <a:rPr lang="en-US" sz="1800" b="1" dirty="0" smtClean="0">
                <a:solidFill>
                  <a:srgbClr val="3A6D70"/>
                </a:solidFill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</a:rPr>
              <a:t>en</a:t>
            </a:r>
            <a:r>
              <a:rPr lang="en-US" sz="1800" b="1" dirty="0" smtClean="0">
                <a:solidFill>
                  <a:srgbClr val="3A6D70"/>
                </a:solidFill>
              </a:rPr>
              <a:t> las </a:t>
            </a:r>
            <a:r>
              <a:rPr lang="en-US" sz="1800" b="1" dirty="0" err="1" smtClean="0">
                <a:solidFill>
                  <a:srgbClr val="3A6D70"/>
                </a:solidFill>
              </a:rPr>
              <a:t>células</a:t>
            </a:r>
            <a:r>
              <a:rPr lang="en-US" sz="1800" b="1" dirty="0" smtClean="0">
                <a:solidFill>
                  <a:srgbClr val="3A6D70"/>
                </a:solidFill>
              </a:rPr>
              <a:t> del </a:t>
            </a:r>
            <a:r>
              <a:rPr lang="en-US" sz="1800" b="1" dirty="0" err="1" smtClean="0">
                <a:solidFill>
                  <a:srgbClr val="3A6D70"/>
                </a:solidFill>
              </a:rPr>
              <a:t>organismo</a:t>
            </a:r>
            <a:endParaRPr lang="en-US" sz="1800" b="1" dirty="0">
              <a:solidFill>
                <a:srgbClr val="3A6D7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5" name="TextBox 47"/>
          <p:cNvSpPr txBox="1">
            <a:spLocks noChangeArrowheads="1"/>
          </p:cNvSpPr>
          <p:nvPr/>
        </p:nvSpPr>
        <p:spPr bwMode="auto">
          <a:xfrm>
            <a:off x="538163" y="15729625"/>
            <a:ext cx="2720975" cy="400110"/>
          </a:xfrm>
          <a:prstGeom prst="rect">
            <a:avLst/>
          </a:prstGeom>
          <a:solidFill>
            <a:srgbClr val="E05B3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  <a:cs typeface="Calibri" charset="0"/>
              </a:rPr>
              <a:t>Fumar</a:t>
            </a:r>
            <a:endParaRPr lang="en-US" sz="2000" b="1" dirty="0">
              <a:solidFill>
                <a:schemeClr val="bg1"/>
              </a:solidFill>
              <a:cs typeface="Calibri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 rot="10800000">
            <a:off x="4076606" y="12584260"/>
            <a:ext cx="3867156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6" name="Down Ribbon 35"/>
          <p:cNvSpPr/>
          <p:nvPr/>
        </p:nvSpPr>
        <p:spPr>
          <a:xfrm rot="10800000" flipV="1">
            <a:off x="51535" y="22224829"/>
            <a:ext cx="5894589" cy="830103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Down Ribbon 68"/>
          <p:cNvSpPr/>
          <p:nvPr/>
        </p:nvSpPr>
        <p:spPr>
          <a:xfrm rot="10800000" flipV="1">
            <a:off x="211039" y="24626083"/>
            <a:ext cx="2574925" cy="633413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Down Ribbon 73"/>
          <p:cNvSpPr/>
          <p:nvPr/>
        </p:nvSpPr>
        <p:spPr>
          <a:xfrm rot="10800000" flipV="1">
            <a:off x="2529959" y="23506159"/>
            <a:ext cx="5962474" cy="897846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D638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Down Ribbon 74"/>
          <p:cNvSpPr/>
          <p:nvPr/>
        </p:nvSpPr>
        <p:spPr>
          <a:xfrm rot="10800000" flipV="1">
            <a:off x="2588314" y="21066299"/>
            <a:ext cx="5622068" cy="781657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479735" y="19874199"/>
            <a:ext cx="3867156" cy="540570"/>
            <a:chOff x="1524000" y="5003800"/>
            <a:chExt cx="9448800" cy="1320800"/>
          </a:xfrm>
          <a:solidFill>
            <a:srgbClr val="E05B3F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63" name="TextBox 105"/>
          <p:cNvSpPr txBox="1">
            <a:spLocks noChangeArrowheads="1"/>
          </p:cNvSpPr>
          <p:nvPr/>
        </p:nvSpPr>
        <p:spPr bwMode="auto">
          <a:xfrm>
            <a:off x="4616449" y="19766783"/>
            <a:ext cx="4137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b="1" dirty="0" err="1">
                <a:solidFill>
                  <a:srgbClr val="3A6D70"/>
                </a:solidFill>
              </a:rPr>
              <a:t>Consejos</a:t>
            </a:r>
            <a:r>
              <a:rPr lang="en-US" b="1" dirty="0">
                <a:solidFill>
                  <a:srgbClr val="3A6D70"/>
                </a:solidFill>
              </a:rPr>
              <a:t> </a:t>
            </a:r>
            <a:r>
              <a:rPr lang="en-US" b="1" dirty="0" smtClean="0">
                <a:solidFill>
                  <a:srgbClr val="3A6D70"/>
                </a:solidFill>
              </a:rPr>
              <a:t>para </a:t>
            </a:r>
            <a:r>
              <a:rPr lang="en-US" b="1" dirty="0" err="1" smtClean="0">
                <a:solidFill>
                  <a:srgbClr val="3A6D70"/>
                </a:solidFill>
              </a:rPr>
              <a:t>disminuir</a:t>
            </a:r>
            <a:r>
              <a:rPr lang="en-US" b="1" dirty="0" smtClean="0">
                <a:solidFill>
                  <a:srgbClr val="3A6D70"/>
                </a:solidFill>
              </a:rPr>
              <a:t> el </a:t>
            </a:r>
            <a:r>
              <a:rPr lang="en-US" b="1" dirty="0" err="1" smtClean="0">
                <a:solidFill>
                  <a:srgbClr val="3A6D70"/>
                </a:solidFill>
              </a:rPr>
              <a:t>colesterol</a:t>
            </a:r>
            <a:endParaRPr lang="en-US" b="1" dirty="0">
              <a:solidFill>
                <a:srgbClr val="3A6D7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460375" y="26569988"/>
            <a:ext cx="5337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smtClean="0">
                <a:solidFill>
                  <a:prstClr val="white"/>
                </a:solidFill>
              </a:rPr>
              <a:t>¡Construyamos</a:t>
            </a:r>
            <a:r>
              <a:rPr lang="en-US" sz="3200" b="1" dirty="0" smtClean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salud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juntos</a:t>
            </a:r>
            <a:r>
              <a:rPr lang="en-US" sz="3200" b="1" dirty="0" smtClean="0">
                <a:solidFill>
                  <a:prstClr val="white"/>
                </a:solidFill>
              </a:rPr>
              <a:t>!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6546290" y="26669999"/>
            <a:ext cx="2207184" cy="54610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BCC325C0-BAEF-4D9F-BA1D-4782E5CB13FB}"/>
              </a:ext>
            </a:extLst>
          </p:cNvPr>
          <p:cNvSpPr txBox="1"/>
          <p:nvPr/>
        </p:nvSpPr>
        <p:spPr>
          <a:xfrm>
            <a:off x="3365129" y="5910840"/>
            <a:ext cx="5065802" cy="2585323"/>
          </a:xfrm>
          <a:prstGeom prst="rect">
            <a:avLst/>
          </a:prstGeom>
          <a:solidFill>
            <a:srgbClr val="71949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/>
              <a:t>Sus funciones son:</a:t>
            </a:r>
          </a:p>
          <a:p>
            <a:pPr algn="just"/>
            <a:endParaRPr lang="es-E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Interviene en la formación de ácidos </a:t>
            </a:r>
            <a:r>
              <a:rPr lang="es-ES" b="1" dirty="0" smtClean="0"/>
              <a:t>biliares para </a:t>
            </a:r>
            <a:r>
              <a:rPr lang="es-ES" b="1" dirty="0"/>
              <a:t>la digestión de las grasas.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Los rayos solares lo transforman en vitamina </a:t>
            </a:r>
            <a:r>
              <a:rPr lang="es-ES" b="1" dirty="0" smtClean="0"/>
              <a:t>D.</a:t>
            </a:r>
            <a:endParaRPr lang="es-E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A partir de él se forman ciertas hormonas, como las sexuales y las tiroideas.</a:t>
            </a:r>
          </a:p>
          <a:p>
            <a:r>
              <a:rPr lang="es-ES" dirty="0"/>
              <a:t/>
            </a:r>
            <a:br>
              <a:rPr lang="es-ES" dirty="0"/>
            </a:br>
            <a:endParaRPr lang="es-CR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4BD0852-884F-4364-BCC6-98E1ED084AB6}"/>
              </a:ext>
            </a:extLst>
          </p:cNvPr>
          <p:cNvSpPr txBox="1"/>
          <p:nvPr/>
        </p:nvSpPr>
        <p:spPr>
          <a:xfrm>
            <a:off x="3189189" y="21249310"/>
            <a:ext cx="5241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Realice ejercicio 3 a 4 veces por semana</a:t>
            </a:r>
            <a:endParaRPr lang="es-CR" sz="2000" b="1" dirty="0"/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146B0753-BFB5-46B0-8D62-A604851C33B2}"/>
              </a:ext>
            </a:extLst>
          </p:cNvPr>
          <p:cNvSpPr txBox="1"/>
          <p:nvPr/>
        </p:nvSpPr>
        <p:spPr>
          <a:xfrm>
            <a:off x="707253" y="22455529"/>
            <a:ext cx="5241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Mantenga un adecuado control de su peso</a:t>
            </a:r>
            <a:endParaRPr lang="es-CR" sz="2000" b="1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6529E402-C199-4861-94A1-627A78CF1B1B}"/>
              </a:ext>
            </a:extLst>
          </p:cNvPr>
          <p:cNvSpPr txBox="1"/>
          <p:nvPr/>
        </p:nvSpPr>
        <p:spPr>
          <a:xfrm>
            <a:off x="3250691" y="23709222"/>
            <a:ext cx="5241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Incluya un plan de alimentación balanceado</a:t>
            </a:r>
            <a:endParaRPr lang="es-CR" sz="2000" b="1" dirty="0"/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7BE43598-EA6E-4B0A-BBDE-58E4733526A8}"/>
              </a:ext>
            </a:extLst>
          </p:cNvPr>
          <p:cNvSpPr txBox="1"/>
          <p:nvPr/>
        </p:nvSpPr>
        <p:spPr>
          <a:xfrm>
            <a:off x="968668" y="24791962"/>
            <a:ext cx="1275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No fume</a:t>
            </a:r>
            <a:endParaRPr lang="es-CR" sz="2000" b="1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B48ED4F-56A8-4379-A8A1-DE129F899AB3}"/>
              </a:ext>
            </a:extLst>
          </p:cNvPr>
          <p:cNvSpPr/>
          <p:nvPr/>
        </p:nvSpPr>
        <p:spPr>
          <a:xfrm>
            <a:off x="434975" y="4609802"/>
            <a:ext cx="1365100" cy="1184474"/>
          </a:xfrm>
          <a:prstGeom prst="ellipse">
            <a:avLst/>
          </a:prstGeom>
          <a:solidFill>
            <a:srgbClr val="D63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BCC325C0-BAEF-4D9F-BA1D-4782E5CB13FB}"/>
              </a:ext>
            </a:extLst>
          </p:cNvPr>
          <p:cNvSpPr txBox="1"/>
          <p:nvPr/>
        </p:nvSpPr>
        <p:spPr>
          <a:xfrm>
            <a:off x="389310" y="9035879"/>
            <a:ext cx="3912815" cy="2308324"/>
          </a:xfrm>
          <a:prstGeom prst="rect">
            <a:avLst/>
          </a:prstGeom>
          <a:solidFill>
            <a:srgbClr val="E4856D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Los diferentes tipos de colesterol son: </a:t>
            </a:r>
          </a:p>
          <a:p>
            <a:endParaRPr lang="es-ES" b="1" dirty="0"/>
          </a:p>
          <a:p>
            <a:r>
              <a:rPr lang="es-ES" b="1" dirty="0"/>
              <a:t/>
            </a:r>
            <a:br>
              <a:rPr lang="es-ES" b="1" dirty="0"/>
            </a:br>
            <a:r>
              <a:rPr lang="es-ES" dirty="0" smtClean="0"/>
              <a:t>HDL: significa </a:t>
            </a:r>
            <a:r>
              <a:rPr lang="es-ES" dirty="0"/>
              <a:t>lipoproteínas de alta </a:t>
            </a:r>
            <a:r>
              <a:rPr lang="es-ES" dirty="0" smtClean="0"/>
              <a:t>densidad. </a:t>
            </a:r>
            <a:r>
              <a:rPr lang="es-ES" dirty="0"/>
              <a:t>En ocasiones se le llama colesterol "bueno" porque transporta el colesterol de otras partes de su cuerpo de vuelta al hígado. </a:t>
            </a:r>
            <a:endParaRPr lang="es-CR" b="1" dirty="0"/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BCC325C0-BAEF-4D9F-BA1D-4782E5CB13FB}"/>
              </a:ext>
            </a:extLst>
          </p:cNvPr>
          <p:cNvSpPr txBox="1"/>
          <p:nvPr/>
        </p:nvSpPr>
        <p:spPr>
          <a:xfrm>
            <a:off x="4993382" y="10095761"/>
            <a:ext cx="3370802" cy="2031325"/>
          </a:xfrm>
          <a:prstGeom prst="rect">
            <a:avLst/>
          </a:prstGeom>
          <a:solidFill>
            <a:srgbClr val="719493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LDL: significa </a:t>
            </a:r>
            <a:r>
              <a:rPr lang="es-ES" dirty="0"/>
              <a:t>lipoproteínas de baja densidad en inglés. A veces se le llama colesterol "malo" porque un nivel alto de LDL lleva a una acumulación de placa en las arterias</a:t>
            </a:r>
          </a:p>
          <a:p>
            <a:endParaRPr lang="es-CR" b="1" dirty="0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BCC325C0-BAEF-4D9F-BA1D-4782E5CB13FB}"/>
              </a:ext>
            </a:extLst>
          </p:cNvPr>
          <p:cNvSpPr txBox="1"/>
          <p:nvPr/>
        </p:nvSpPr>
        <p:spPr>
          <a:xfrm>
            <a:off x="389310" y="11899952"/>
            <a:ext cx="2572336" cy="923330"/>
          </a:xfrm>
          <a:prstGeom prst="rect">
            <a:avLst/>
          </a:prstGeom>
          <a:solidFill>
            <a:srgbClr val="E4856D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VLDL: Lipoproteína de muy baja densidad: transporta triglicéridos</a:t>
            </a:r>
            <a:endParaRPr lang="es-CR" b="1" dirty="0"/>
          </a:p>
        </p:txBody>
      </p:sp>
      <p:sp>
        <p:nvSpPr>
          <p:cNvPr id="72" name="TextBox 47"/>
          <p:cNvSpPr txBox="1">
            <a:spLocks noChangeArrowheads="1"/>
          </p:cNvSpPr>
          <p:nvPr/>
        </p:nvSpPr>
        <p:spPr bwMode="auto">
          <a:xfrm>
            <a:off x="5741248" y="15735210"/>
            <a:ext cx="2720975" cy="400110"/>
          </a:xfrm>
          <a:prstGeom prst="rect">
            <a:avLst/>
          </a:prstGeom>
          <a:solidFill>
            <a:srgbClr val="EE8F4D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  <a:cs typeface="Calibri" charset="0"/>
              </a:rPr>
              <a:t>Sedentarismo</a:t>
            </a:r>
            <a:endParaRPr lang="en-US" sz="2000" b="1" dirty="0">
              <a:solidFill>
                <a:schemeClr val="bg1"/>
              </a:solidFill>
              <a:cs typeface="Calibri" charset="0"/>
            </a:endParaRPr>
          </a:p>
        </p:txBody>
      </p:sp>
      <p:sp>
        <p:nvSpPr>
          <p:cNvPr id="73" name="TextBox 47"/>
          <p:cNvSpPr txBox="1">
            <a:spLocks noChangeArrowheads="1"/>
          </p:cNvSpPr>
          <p:nvPr/>
        </p:nvSpPr>
        <p:spPr bwMode="auto">
          <a:xfrm>
            <a:off x="3247413" y="17425082"/>
            <a:ext cx="2720975" cy="707886"/>
          </a:xfrm>
          <a:prstGeom prst="rect">
            <a:avLst/>
          </a:prstGeom>
          <a:solidFill>
            <a:srgbClr val="3A6D7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  <a:cs typeface="Calibri" charset="0"/>
              </a:rPr>
              <a:t>Hábitos</a:t>
            </a:r>
            <a:r>
              <a:rPr lang="en-US" sz="2000" b="1" dirty="0" smtClean="0">
                <a:solidFill>
                  <a:schemeClr val="bg1"/>
                </a:solidFill>
                <a:cs typeface="Calibri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cs typeface="Calibri" charset="0"/>
              </a:rPr>
              <a:t>alimenticios</a:t>
            </a:r>
            <a:r>
              <a:rPr lang="en-US" sz="2000" b="1" dirty="0" smtClean="0">
                <a:solidFill>
                  <a:schemeClr val="bg1"/>
                </a:solidFill>
                <a:cs typeface="Calibri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cs typeface="Calibri" charset="0"/>
              </a:rPr>
              <a:t>poco</a:t>
            </a:r>
            <a:r>
              <a:rPr lang="en-US" sz="2000" b="1" dirty="0" smtClean="0">
                <a:solidFill>
                  <a:schemeClr val="bg1"/>
                </a:solidFill>
                <a:cs typeface="Calibri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cs typeface="Calibri" charset="0"/>
              </a:rPr>
              <a:t>saludables</a:t>
            </a:r>
            <a:endParaRPr lang="en-US" sz="2000" b="1" dirty="0">
              <a:solidFill>
                <a:schemeClr val="bg1"/>
              </a:solidFill>
              <a:cs typeface="Calibri" charset="0"/>
            </a:endParaRPr>
          </a:p>
        </p:txBody>
      </p:sp>
      <p:sp>
        <p:nvSpPr>
          <p:cNvPr id="76" name="TextBox 47"/>
          <p:cNvSpPr txBox="1">
            <a:spLocks noChangeArrowheads="1"/>
          </p:cNvSpPr>
          <p:nvPr/>
        </p:nvSpPr>
        <p:spPr bwMode="auto">
          <a:xfrm>
            <a:off x="3225149" y="13432437"/>
            <a:ext cx="2720975" cy="923330"/>
          </a:xfrm>
          <a:prstGeom prst="rect">
            <a:avLst/>
          </a:prstGeom>
          <a:solidFill>
            <a:srgbClr val="3A6D7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 smtClean="0">
                <a:solidFill>
                  <a:schemeClr val="bg1"/>
                </a:solidFill>
                <a:cs typeface="Calibri" charset="0"/>
              </a:rPr>
              <a:t>FACTORES QUE CAUSAN AUMENTO DEL COLESTEROL</a:t>
            </a:r>
            <a:endParaRPr lang="en-US" sz="1800" b="1" dirty="0">
              <a:solidFill>
                <a:schemeClr val="bg1"/>
              </a:solidFill>
              <a:cs typeface="Calibri" charset="0"/>
            </a:endParaRPr>
          </a:p>
        </p:txBody>
      </p:sp>
      <p:pic>
        <p:nvPicPr>
          <p:cNvPr id="1026" name="Picture 2" descr="Resultado de imagen para alimentos con coleste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9" y="6429255"/>
            <a:ext cx="2798357" cy="19716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alimentos con colester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833" y="17681199"/>
            <a:ext cx="3189375" cy="213113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EJERCICI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194" y="24533396"/>
            <a:ext cx="2619375" cy="17430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4927</TotalTime>
  <Words>160</Words>
  <Application>Microsoft Office PowerPoint</Application>
  <PresentationFormat>Personalizado</PresentationFormat>
  <Paragraphs>25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Courier</vt:lpstr>
      <vt:lpstr>1_Office Theme</vt:lpstr>
      <vt:lpstr>Presentación de PowerPoint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133</cp:revision>
  <dcterms:created xsi:type="dcterms:W3CDTF">2013-02-06T15:19:00Z</dcterms:created>
  <dcterms:modified xsi:type="dcterms:W3CDTF">2019-06-11T20:50:04Z</dcterms:modified>
</cp:coreProperties>
</file>