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0" r:id="rId1"/>
  </p:sldMasterIdLst>
  <p:notesMasterIdLst>
    <p:notesMasterId r:id="rId3"/>
  </p:notesMasterIdLst>
  <p:sldIdLst>
    <p:sldId id="262" r:id="rId2"/>
  </p:sldIdLst>
  <p:sldSz cx="9144000" cy="2743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64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5659"/>
    <a:srgbClr val="719493"/>
    <a:srgbClr val="D63836"/>
    <a:srgbClr val="DBDBDB"/>
    <a:srgbClr val="FF0000"/>
    <a:srgbClr val="EEECE1"/>
    <a:srgbClr val="DC9800"/>
    <a:srgbClr val="D9614C"/>
    <a:srgbClr val="CA2B1C"/>
    <a:srgbClr val="FFD4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6" d="100"/>
          <a:sy n="66" d="100"/>
        </p:scale>
        <p:origin x="1930" y="-7805"/>
      </p:cViewPr>
      <p:guideLst>
        <p:guide orient="horz" pos="864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609A9D-0670-9C40-AE4E-73EAF296F82C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685800"/>
            <a:ext cx="114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381086-02C1-E749-81E8-133770756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51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275C354A-C592-0F4A-9236-26999CED0343}" type="slidenum">
              <a:rPr lang="en-US" sz="1200">
                <a:solidFill>
                  <a:prstClr val="black"/>
                </a:solidFill>
              </a:rPr>
              <a:pPr eaLnBrk="1" hangingPunct="1"/>
              <a:t>1</a:t>
            </a:fld>
            <a:endParaRPr 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266" y="-8086"/>
            <a:ext cx="9146266" cy="27444148"/>
            <a:chOff x="-2266" y="-2022"/>
            <a:chExt cx="9146266" cy="686103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8890496"/>
            <a:ext cx="5917677" cy="10219032"/>
          </a:xfrm>
        </p:spPr>
        <p:txBody>
          <a:bodyPr anchor="b"/>
          <a:lstStyle>
            <a:lvl1pPr>
              <a:defRPr sz="48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866442" y="19109520"/>
            <a:ext cx="5917677" cy="344568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6011521" y="7656427"/>
            <a:ext cx="3962396" cy="240258"/>
          </a:xfrm>
        </p:spPr>
        <p:txBody>
          <a:bodyPr/>
          <a:lstStyle>
            <a:lvl1pPr algn="l">
              <a:defRPr sz="900" b="0" i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DB3C7D0-326F-BF44-8A7E-B87DE22CBED5}" type="datetimeFigureOut">
              <a:rPr lang="en-US" smtClean="0"/>
              <a:pPr>
                <a:defRPr/>
              </a:pPr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456876" y="13400619"/>
            <a:ext cx="15439180" cy="228659"/>
          </a:xfrm>
        </p:spPr>
        <p:txBody>
          <a:bodyPr/>
          <a:lstStyle>
            <a:lvl1pPr>
              <a:defRPr sz="900" b="0" i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745644" y="0"/>
            <a:ext cx="685800" cy="43978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1182922"/>
            <a:ext cx="791308" cy="3070748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79A7EC3-479F-B840-B064-E6EAA7B1EC2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038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2266" y="-8086"/>
            <a:ext cx="9146266" cy="27444148"/>
            <a:chOff x="-2266" y="-2022"/>
            <a:chExt cx="9146266" cy="686103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Rectangle 14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19845812"/>
            <a:ext cx="6422002" cy="2266952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2743200"/>
            <a:ext cx="6422004" cy="13716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4" y="22112764"/>
            <a:ext cx="6422003" cy="1974848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27FA77-BC52-1547-8701-FA087E859ED4}" type="datetimeFigureOut">
              <a:rPr lang="en-US" smtClean="0"/>
              <a:pPr>
                <a:defRPr/>
              </a:pPr>
              <a:t>9/10/2019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745644" y="-28708"/>
            <a:ext cx="685800" cy="43978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12365" y="1182922"/>
            <a:ext cx="738909" cy="3070748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53659E8-1F8A-1A45-84BA-EACB07E67A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753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2266" y="-8086"/>
            <a:ext cx="9146266" cy="27444148"/>
            <a:chOff x="-2266" y="-2022"/>
            <a:chExt cx="9146266" cy="686103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17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3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708404"/>
            <a:ext cx="6422004" cy="677088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half" idx="13"/>
          </p:nvPr>
        </p:nvSpPr>
        <p:spPr>
          <a:xfrm>
            <a:off x="866441" y="13952094"/>
            <a:ext cx="6422005" cy="10147428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27FA77-BC52-1547-8701-FA087E859ED4}" type="datetimeFigureOut">
              <a:rPr lang="en-US" smtClean="0"/>
              <a:pPr>
                <a:defRPr/>
              </a:pPr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745644" y="-28708"/>
            <a:ext cx="685800" cy="43978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5" y="1182922"/>
            <a:ext cx="738909" cy="3070748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53659E8-1F8A-1A45-84BA-EACB07E67A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888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2266" y="-8086"/>
            <a:ext cx="9146266" cy="27444148"/>
            <a:chOff x="-2266" y="-2022"/>
            <a:chExt cx="9146266" cy="6861037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2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11" name="TextBox 10"/>
          <p:cNvSpPr txBox="1"/>
          <p:nvPr/>
        </p:nvSpPr>
        <p:spPr bwMode="gray">
          <a:xfrm>
            <a:off x="7033421" y="11575842"/>
            <a:ext cx="6792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10" name="TextBox 9"/>
          <p:cNvSpPr txBox="1"/>
          <p:nvPr/>
        </p:nvSpPr>
        <p:spPr bwMode="gray">
          <a:xfrm>
            <a:off x="625841" y="2363994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0764" y="3657602"/>
            <a:ext cx="6177681" cy="11538716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9" y="15237114"/>
            <a:ext cx="5646142" cy="1332452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78871" y="20003262"/>
            <a:ext cx="6422005" cy="4072708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27FA77-BC52-1547-8701-FA087E859ED4}" type="datetimeFigureOut">
              <a:rPr lang="en-US" smtClean="0"/>
              <a:pPr>
                <a:defRPr/>
              </a:pPr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745644" y="-28708"/>
            <a:ext cx="685800" cy="43978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5" y="1182922"/>
            <a:ext cx="738909" cy="3070748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53659E8-1F8A-1A45-84BA-EACB07E67A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7554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2266" y="-8086"/>
            <a:ext cx="9146266" cy="27444148"/>
            <a:chOff x="-2266" y="-2022"/>
            <a:chExt cx="9146266" cy="686103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8229600"/>
            <a:ext cx="6422004" cy="83820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20637596"/>
            <a:ext cx="6422004" cy="34416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27FA77-BC52-1547-8701-FA087E859ED4}" type="datetimeFigureOut">
              <a:rPr lang="en-US" smtClean="0"/>
              <a:pPr>
                <a:defRPr/>
              </a:pPr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744507" y="156"/>
            <a:ext cx="685800" cy="43978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5" y="1182922"/>
            <a:ext cx="738909" cy="3070748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53659E8-1F8A-1A45-84BA-EACB07E67A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9668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4852" y="3685812"/>
            <a:ext cx="6423592" cy="2862048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9956800"/>
            <a:ext cx="2313431" cy="2631848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1" y="12588650"/>
            <a:ext cx="2313431" cy="11510868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8471" y="9941328"/>
            <a:ext cx="2326750" cy="2631848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12588650"/>
            <a:ext cx="2326750" cy="11553468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0" y="9956800"/>
            <a:ext cx="2313740" cy="2631848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3820" y="12588650"/>
            <a:ext cx="2313740" cy="11510868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87101" y="9956802"/>
            <a:ext cx="0" cy="14142716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622" y="9956802"/>
            <a:ext cx="0" cy="14142716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27FA77-BC52-1547-8701-FA087E859ED4}" type="datetimeFigureOut">
              <a:rPr lang="en-US" smtClean="0"/>
              <a:pPr>
                <a:defRPr/>
              </a:pPr>
              <a:t>9/10/2019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12365" y="1182922"/>
            <a:ext cx="738909" cy="3070748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53659E8-1F8A-1A45-84BA-EACB07E67A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9532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708404"/>
            <a:ext cx="6423592" cy="2839456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391" y="16718382"/>
            <a:ext cx="2295329" cy="2631844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21262" y="9956800"/>
            <a:ext cx="2012937" cy="578936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40" y="19392832"/>
            <a:ext cx="2309279" cy="4706688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30434" y="16718376"/>
            <a:ext cx="2291674" cy="2631848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16"/>
          </p:nvPr>
        </p:nvSpPr>
        <p:spPr>
          <a:xfrm>
            <a:off x="3550622" y="9947336"/>
            <a:ext cx="2025182" cy="579883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04318" y="19392836"/>
            <a:ext cx="2317790" cy="475349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1" y="16666092"/>
            <a:ext cx="2304671" cy="2726736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17"/>
          </p:nvPr>
        </p:nvSpPr>
        <p:spPr>
          <a:xfrm>
            <a:off x="6104946" y="9956800"/>
            <a:ext cx="2018838" cy="578936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63821" y="19392838"/>
            <a:ext cx="2304671" cy="4757708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441" y="9956802"/>
            <a:ext cx="0" cy="14142716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622" y="9956800"/>
            <a:ext cx="0" cy="1419374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27FA77-BC52-1547-8701-FA087E859ED4}" type="datetimeFigureOut">
              <a:rPr lang="en-US" smtClean="0"/>
              <a:pPr>
                <a:defRPr/>
              </a:pPr>
              <a:t>9/10/2019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12365" y="1182922"/>
            <a:ext cx="738909" cy="3070748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53659E8-1F8A-1A45-84BA-EACB07E67A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4684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864852" y="3685812"/>
            <a:ext cx="6423592" cy="2862048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519059-2B64-2541-9124-181DCAB785D3}" type="datetimeFigureOut">
              <a:rPr lang="en-US" smtClean="0"/>
              <a:pPr>
                <a:defRPr/>
              </a:pPr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5" y="1182922"/>
            <a:ext cx="738909" cy="3070748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935D9B-C2D5-EC4C-85E6-B33E07A4309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2698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-2266" y="-8086"/>
            <a:ext cx="9146266" cy="27444148"/>
            <a:chOff x="-2266" y="-2022"/>
            <a:chExt cx="9146266" cy="686103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414867" y="402165"/>
              <a:ext cx="46105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7"/>
            <p:cNvSpPr/>
            <p:nvPr/>
          </p:nvSpPr>
          <p:spPr bwMode="gray">
            <a:xfrm rot="5400000">
              <a:off x="1299309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68970" y="5791198"/>
            <a:ext cx="1119474" cy="18287996"/>
          </a:xfrm>
        </p:spPr>
        <p:txBody>
          <a:bodyPr vert="eaVert" anchor="ctr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440" y="5791196"/>
            <a:ext cx="4417234" cy="18288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753C22-09B5-7F40-9F29-C20816C3D763}" type="datetimeFigureOut">
              <a:rPr lang="en-US" smtClean="0"/>
              <a:pPr>
                <a:defRPr/>
              </a:pPr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744507" y="156"/>
            <a:ext cx="685800" cy="43978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5" y="1182922"/>
            <a:ext cx="738909" cy="3070748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1056CD8-1267-6447-ABBD-9A7D1416C4F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364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030939-002F-994E-AE17-7FCA6784A007}" type="datetimeFigureOut">
              <a:rPr lang="en-US" smtClean="0"/>
              <a:pPr>
                <a:defRPr/>
              </a:pPr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1182922"/>
            <a:ext cx="791308" cy="3070748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FE4C66E8-A6C5-6645-B461-F5F8B762A3A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507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266" y="-8086"/>
            <a:ext cx="9146266" cy="27444148"/>
            <a:chOff x="-2266" y="-2022"/>
            <a:chExt cx="9146266" cy="686103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66444" y="9030354"/>
            <a:ext cx="3101763" cy="12081372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third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2" y="9029070"/>
            <a:ext cx="3054653" cy="12081380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8B0DBA-6CBD-7541-B577-C20926A91A3C}" type="datetimeFigureOut">
              <a:rPr lang="en-US" smtClean="0"/>
              <a:pPr>
                <a:defRPr/>
              </a:pPr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745644" y="156"/>
            <a:ext cx="685800" cy="43978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1182922"/>
            <a:ext cx="791308" cy="3070748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D0710B5-3AF4-2441-9684-FF104F8AA31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759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1" y="9956796"/>
            <a:ext cx="3636979" cy="1412241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9956798"/>
            <a:ext cx="3636981" cy="1421298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17235F-FF5B-2849-A861-1A865BA37BD8}" type="datetimeFigureOut">
              <a:rPr lang="en-US" smtClean="0"/>
              <a:pPr>
                <a:defRPr/>
              </a:pPr>
              <a:t>9/10/2019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1182922"/>
            <a:ext cx="791308" cy="3070748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829742CE-0CB1-B943-B3B6-7376FD1DBC9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881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9956800"/>
            <a:ext cx="3636979" cy="30371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1" y="12992162"/>
            <a:ext cx="3636978" cy="1108704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0" y="9955000"/>
            <a:ext cx="3636980" cy="30371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12992162"/>
            <a:ext cx="3636980" cy="1109563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A686ABD-8327-8445-9561-069F598D9C48}" type="datetimeFigureOut">
              <a:rPr lang="en-US" smtClean="0"/>
              <a:pPr>
                <a:defRPr/>
              </a:pPr>
              <a:t>9/10/2019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1182922"/>
            <a:ext cx="791308" cy="3070748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6D19FCB-6E75-904C-9F43-8EC7C3CA9B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059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B2C272-E9D6-0D42-B48C-64EAAF7AA24E}" type="datetimeFigureOut">
              <a:rPr lang="en-US" smtClean="0"/>
              <a:pPr>
                <a:defRPr/>
              </a:pPr>
              <a:t>9/10/2019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1182922"/>
            <a:ext cx="791308" cy="3070748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D94BC722-DF12-BB42-90F3-2DFF760AF05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139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BA39AD-D240-4B44-B60E-190A88CA5C4E}" type="datetimeFigureOut">
              <a:rPr lang="en-US" smtClean="0"/>
              <a:pPr>
                <a:defRPr/>
              </a:pPr>
              <a:t>9/10/2019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745644" y="-5616"/>
            <a:ext cx="685800" cy="43978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1182922"/>
            <a:ext cx="791308" cy="3070748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A0D7DB8-FFC8-1943-B192-A75AF0B1132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558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2266" y="-8086"/>
            <a:ext cx="9146266" cy="27444148"/>
            <a:chOff x="-2266" y="-2022"/>
            <a:chExt cx="9146266" cy="6861037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8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5791200"/>
            <a:ext cx="2712590" cy="5982352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5811524"/>
            <a:ext cx="3632850" cy="18288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12347380"/>
            <a:ext cx="2712590" cy="1175214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14543D-442E-D34C-9460-CFC411FFB427}" type="datetimeFigureOut">
              <a:rPr lang="en-US" smtClean="0"/>
              <a:pPr>
                <a:defRPr/>
              </a:pPr>
              <a:t>9/10/2019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745644" y="-5616"/>
            <a:ext cx="685800" cy="43978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1182922"/>
            <a:ext cx="791308" cy="3070748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85FF77CB-D03A-354E-A56C-B28162BBD11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827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2266" y="-8086"/>
            <a:ext cx="9146266" cy="27444148"/>
            <a:chOff x="-2266" y="-2022"/>
            <a:chExt cx="9146266" cy="6861037"/>
          </a:xfrm>
        </p:grpSpPr>
        <p:sp>
          <p:nvSpPr>
            <p:cNvPr id="21" name="Rectangle 2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Oval 25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8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7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591" y="5372450"/>
            <a:ext cx="3001938" cy="645234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5283200"/>
            <a:ext cx="2791102" cy="168656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51592" y="12344400"/>
            <a:ext cx="3001938" cy="98044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B3DCE8-5BFF-D342-A4BC-834216828E3C}" type="datetimeFigureOut">
              <a:rPr lang="en-US" smtClean="0"/>
              <a:pPr>
                <a:defRPr/>
              </a:pPr>
              <a:t>9/10/2019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745644" y="-5616"/>
            <a:ext cx="685800" cy="43978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1182922"/>
            <a:ext cx="791308" cy="3070748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DC9D7DA1-C6ED-4B46-B691-5C031C0A901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211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266" y="-8086"/>
            <a:ext cx="9146266" cy="27444148"/>
            <a:chOff x="-2266" y="-2022"/>
            <a:chExt cx="9146266" cy="6861037"/>
          </a:xfrm>
        </p:grpSpPr>
        <p:sp>
          <p:nvSpPr>
            <p:cNvPr id="19" name="Rectangle 18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6" name="Freeform 25"/>
            <p:cNvSpPr/>
            <p:nvPr/>
          </p:nvSpPr>
          <p:spPr bwMode="gray">
            <a:xfrm>
              <a:off x="485023" y="1856958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7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1" y="3708398"/>
            <a:ext cx="6345260" cy="28394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9956806"/>
            <a:ext cx="6345260" cy="141223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60112" y="25508390"/>
            <a:ext cx="990599" cy="914636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7A27FA77-BC52-1547-8701-FA087E859ED4}" type="datetimeFigureOut">
              <a:rPr lang="en-US" smtClean="0"/>
              <a:pPr>
                <a:defRPr/>
              </a:pPr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25492782"/>
            <a:ext cx="3859795" cy="91463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745644" y="0"/>
            <a:ext cx="685800" cy="43978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3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1182922"/>
            <a:ext cx="791308" cy="3070748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53659E8-1F8A-1A45-84BA-EACB07E67A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7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hyperlink" Target="http://www.fao.org/3/CA2127ES/CA2127ES.pdf" TargetMode="External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ángulo 14">
            <a:extLst>
              <a:ext uri="{FF2B5EF4-FFF2-40B4-BE49-F238E27FC236}">
                <a16:creationId xmlns:a16="http://schemas.microsoft.com/office/drawing/2014/main" id="{C7F3F55C-AAD9-4192-B2F7-2B6F6FCC7284}"/>
              </a:ext>
            </a:extLst>
          </p:cNvPr>
          <p:cNvSpPr/>
          <p:nvPr/>
        </p:nvSpPr>
        <p:spPr>
          <a:xfrm>
            <a:off x="1756786" y="4972050"/>
            <a:ext cx="6819436" cy="602744"/>
          </a:xfrm>
          <a:prstGeom prst="rect">
            <a:avLst/>
          </a:prstGeom>
          <a:solidFill>
            <a:srgbClr val="71949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R" b="1" dirty="0"/>
              <a:t>Obesidad es la condición médica donde se tiene un exceso de peso en grasa corporal</a:t>
            </a:r>
          </a:p>
        </p:txBody>
      </p:sp>
      <p:sp>
        <p:nvSpPr>
          <p:cNvPr id="5" name="Down Ribbon 4"/>
          <p:cNvSpPr/>
          <p:nvPr/>
        </p:nvSpPr>
        <p:spPr>
          <a:xfrm>
            <a:off x="217488" y="581025"/>
            <a:ext cx="8709025" cy="2032000"/>
          </a:xfrm>
          <a:prstGeom prst="ribbon">
            <a:avLst>
              <a:gd name="adj1" fmla="val 16667"/>
              <a:gd name="adj2" fmla="val 67982"/>
            </a:avLst>
          </a:prstGeom>
          <a:solidFill>
            <a:schemeClr val="accent4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prstClr val="white"/>
                </a:solidFill>
                <a:latin typeface="Calibri"/>
              </a:rPr>
              <a:t>OBESIDAD</a:t>
            </a:r>
          </a:p>
        </p:txBody>
      </p:sp>
      <p:grpSp>
        <p:nvGrpSpPr>
          <p:cNvPr id="14340" name="Group 18"/>
          <p:cNvGrpSpPr>
            <a:grpSpLocks/>
          </p:cNvGrpSpPr>
          <p:nvPr/>
        </p:nvGrpSpPr>
        <p:grpSpPr bwMode="auto">
          <a:xfrm>
            <a:off x="434975" y="3556000"/>
            <a:ext cx="3867150" cy="541338"/>
            <a:chOff x="1524000" y="5003800"/>
            <a:chExt cx="9448800" cy="1320800"/>
          </a:xfrm>
        </p:grpSpPr>
        <p:sp>
          <p:nvSpPr>
            <p:cNvPr id="20" name="Chevron 19"/>
            <p:cNvSpPr/>
            <p:nvPr/>
          </p:nvSpPr>
          <p:spPr>
            <a:xfrm>
              <a:off x="1524000" y="5003800"/>
              <a:ext cx="1322678" cy="1320800"/>
            </a:xfrm>
            <a:prstGeom prst="chevron">
              <a:avLst/>
            </a:prstGeom>
            <a:solidFill>
              <a:srgbClr val="D638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1" name="Chevron 20"/>
            <p:cNvSpPr/>
            <p:nvPr/>
          </p:nvSpPr>
          <p:spPr>
            <a:xfrm>
              <a:off x="2691525" y="5003800"/>
              <a:ext cx="1322676" cy="1320800"/>
            </a:xfrm>
            <a:prstGeom prst="chevron">
              <a:avLst/>
            </a:prstGeom>
            <a:solidFill>
              <a:srgbClr val="D638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2" name="Chevron 21"/>
            <p:cNvSpPr/>
            <p:nvPr/>
          </p:nvSpPr>
          <p:spPr>
            <a:xfrm>
              <a:off x="3859048" y="5003800"/>
              <a:ext cx="1322678" cy="1320800"/>
            </a:xfrm>
            <a:prstGeom prst="chevron">
              <a:avLst/>
            </a:prstGeom>
            <a:solidFill>
              <a:srgbClr val="D638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3" name="Chevron 22"/>
            <p:cNvSpPr/>
            <p:nvPr/>
          </p:nvSpPr>
          <p:spPr>
            <a:xfrm>
              <a:off x="5030451" y="5003800"/>
              <a:ext cx="1318798" cy="1320800"/>
            </a:xfrm>
            <a:prstGeom prst="chevron">
              <a:avLst/>
            </a:prstGeom>
            <a:solidFill>
              <a:srgbClr val="D638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4" name="Chevron 23"/>
            <p:cNvSpPr/>
            <p:nvPr/>
          </p:nvSpPr>
          <p:spPr>
            <a:xfrm>
              <a:off x="6147551" y="5003800"/>
              <a:ext cx="1318798" cy="1320800"/>
            </a:xfrm>
            <a:prstGeom prst="chevron">
              <a:avLst/>
            </a:prstGeom>
            <a:solidFill>
              <a:srgbClr val="D638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5" name="Chevron 24"/>
            <p:cNvSpPr/>
            <p:nvPr/>
          </p:nvSpPr>
          <p:spPr>
            <a:xfrm>
              <a:off x="7315076" y="5003800"/>
              <a:ext cx="1322676" cy="1320800"/>
            </a:xfrm>
            <a:prstGeom prst="chevron">
              <a:avLst/>
            </a:prstGeom>
            <a:solidFill>
              <a:srgbClr val="D638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6" name="Chevron 25"/>
            <p:cNvSpPr/>
            <p:nvPr/>
          </p:nvSpPr>
          <p:spPr>
            <a:xfrm>
              <a:off x="8482599" y="5003800"/>
              <a:ext cx="1322678" cy="1320800"/>
            </a:xfrm>
            <a:prstGeom prst="chevron">
              <a:avLst/>
            </a:prstGeom>
            <a:solidFill>
              <a:srgbClr val="D638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7" name="Chevron 26"/>
            <p:cNvSpPr/>
            <p:nvPr/>
          </p:nvSpPr>
          <p:spPr>
            <a:xfrm>
              <a:off x="9650124" y="5003800"/>
              <a:ext cx="1322676" cy="1320800"/>
            </a:xfrm>
            <a:prstGeom prst="chevron">
              <a:avLst/>
            </a:prstGeom>
            <a:solidFill>
              <a:srgbClr val="D638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 rot="10800000">
            <a:off x="4442742" y="9095160"/>
            <a:ext cx="4310732" cy="540570"/>
            <a:chOff x="1524000" y="5003800"/>
            <a:chExt cx="9448800" cy="1320800"/>
          </a:xfrm>
          <a:solidFill>
            <a:srgbClr val="3A6D70"/>
          </a:solidFill>
        </p:grpSpPr>
        <p:sp>
          <p:nvSpPr>
            <p:cNvPr id="59" name="Chevron 58"/>
            <p:cNvSpPr/>
            <p:nvPr/>
          </p:nvSpPr>
          <p:spPr>
            <a:xfrm>
              <a:off x="15240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0" name="Chevron 59"/>
            <p:cNvSpPr/>
            <p:nvPr/>
          </p:nvSpPr>
          <p:spPr>
            <a:xfrm>
              <a:off x="26924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1" name="Chevron 60"/>
            <p:cNvSpPr/>
            <p:nvPr/>
          </p:nvSpPr>
          <p:spPr>
            <a:xfrm>
              <a:off x="38608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2" name="Chevron 61"/>
            <p:cNvSpPr/>
            <p:nvPr/>
          </p:nvSpPr>
          <p:spPr>
            <a:xfrm>
              <a:off x="50292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3" name="Chevron 62"/>
            <p:cNvSpPr/>
            <p:nvPr/>
          </p:nvSpPr>
          <p:spPr>
            <a:xfrm>
              <a:off x="61468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4" name="Chevron 63"/>
            <p:cNvSpPr/>
            <p:nvPr/>
          </p:nvSpPr>
          <p:spPr>
            <a:xfrm>
              <a:off x="73152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5" name="Chevron 64"/>
            <p:cNvSpPr/>
            <p:nvPr/>
          </p:nvSpPr>
          <p:spPr>
            <a:xfrm>
              <a:off x="84836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6" name="Chevron 65"/>
            <p:cNvSpPr/>
            <p:nvPr/>
          </p:nvSpPr>
          <p:spPr>
            <a:xfrm>
              <a:off x="96520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467231" y="14120775"/>
            <a:ext cx="5041605" cy="540570"/>
            <a:chOff x="1524000" y="5003800"/>
            <a:chExt cx="9448800" cy="1320800"/>
          </a:xfrm>
          <a:solidFill>
            <a:srgbClr val="E05B3F"/>
          </a:solidFill>
        </p:grpSpPr>
        <p:sp>
          <p:nvSpPr>
            <p:cNvPr id="98" name="Chevron 97"/>
            <p:cNvSpPr/>
            <p:nvPr/>
          </p:nvSpPr>
          <p:spPr>
            <a:xfrm>
              <a:off x="15240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99" name="Chevron 98"/>
            <p:cNvSpPr/>
            <p:nvPr/>
          </p:nvSpPr>
          <p:spPr>
            <a:xfrm>
              <a:off x="26924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0" name="Chevron 99"/>
            <p:cNvSpPr/>
            <p:nvPr/>
          </p:nvSpPr>
          <p:spPr>
            <a:xfrm>
              <a:off x="38608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1" name="Chevron 100"/>
            <p:cNvSpPr/>
            <p:nvPr/>
          </p:nvSpPr>
          <p:spPr>
            <a:xfrm>
              <a:off x="50292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2" name="Chevron 101"/>
            <p:cNvSpPr/>
            <p:nvPr/>
          </p:nvSpPr>
          <p:spPr>
            <a:xfrm>
              <a:off x="61468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3" name="Chevron 102"/>
            <p:cNvSpPr/>
            <p:nvPr/>
          </p:nvSpPr>
          <p:spPr>
            <a:xfrm>
              <a:off x="73152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4" name="Chevron 103"/>
            <p:cNvSpPr/>
            <p:nvPr/>
          </p:nvSpPr>
          <p:spPr>
            <a:xfrm>
              <a:off x="84836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5" name="Chevron 104"/>
            <p:cNvSpPr/>
            <p:nvPr/>
          </p:nvSpPr>
          <p:spPr>
            <a:xfrm>
              <a:off x="96520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108" name="Rectangle 107"/>
          <p:cNvSpPr/>
          <p:nvPr/>
        </p:nvSpPr>
        <p:spPr>
          <a:xfrm>
            <a:off x="0" y="26260425"/>
            <a:ext cx="9144000" cy="1196975"/>
          </a:xfrm>
          <a:prstGeom prst="rect">
            <a:avLst/>
          </a:prstGeom>
          <a:solidFill>
            <a:srgbClr val="E05B3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4369" name="TextBox 112"/>
          <p:cNvSpPr txBox="1">
            <a:spLocks noChangeArrowheads="1"/>
          </p:cNvSpPr>
          <p:nvPr/>
        </p:nvSpPr>
        <p:spPr bwMode="auto">
          <a:xfrm>
            <a:off x="460375" y="26569988"/>
            <a:ext cx="53371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b="1" dirty="0" err="1">
                <a:solidFill>
                  <a:prstClr val="white"/>
                </a:solidFill>
              </a:rPr>
              <a:t>Construyamos</a:t>
            </a:r>
            <a:r>
              <a:rPr lang="en-US" sz="3200" b="1" dirty="0">
                <a:solidFill>
                  <a:prstClr val="white"/>
                </a:solidFill>
              </a:rPr>
              <a:t> </a:t>
            </a:r>
            <a:r>
              <a:rPr lang="en-US" sz="3200" b="1" dirty="0" err="1">
                <a:solidFill>
                  <a:prstClr val="white"/>
                </a:solidFill>
              </a:rPr>
              <a:t>salud</a:t>
            </a:r>
            <a:r>
              <a:rPr lang="en-US" sz="3200" b="1" dirty="0">
                <a:solidFill>
                  <a:prstClr val="white"/>
                </a:solidFill>
              </a:rPr>
              <a:t> </a:t>
            </a:r>
            <a:r>
              <a:rPr lang="en-US" sz="3200" b="1" dirty="0" err="1">
                <a:solidFill>
                  <a:prstClr val="white"/>
                </a:solidFill>
              </a:rPr>
              <a:t>juntos</a:t>
            </a:r>
            <a:r>
              <a:rPr lang="en-US" sz="3200" b="1" dirty="0">
                <a:solidFill>
                  <a:prstClr val="white"/>
                </a:solidFill>
              </a:rPr>
              <a:t>!!</a:t>
            </a:r>
          </a:p>
        </p:txBody>
      </p:sp>
      <p:sp>
        <p:nvSpPr>
          <p:cNvPr id="85" name="Down Ribbon 84"/>
          <p:cNvSpPr/>
          <p:nvPr/>
        </p:nvSpPr>
        <p:spPr>
          <a:xfrm rot="10800000" flipV="1">
            <a:off x="6546290" y="26669999"/>
            <a:ext cx="2207184" cy="546101"/>
          </a:xfrm>
          <a:prstGeom prst="ribbon">
            <a:avLst>
              <a:gd name="adj1" fmla="val 16667"/>
              <a:gd name="adj2" fmla="val 67982"/>
            </a:avLst>
          </a:prstGeom>
          <a:solidFill>
            <a:srgbClr val="EE8F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prstClr val="white"/>
                </a:solidFill>
                <a:latin typeface="Calibri"/>
              </a:rPr>
              <a:t>SERVICIO MÉDICO UNED</a:t>
            </a:r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AB48ED4F-56A8-4379-A8A1-DE129F899AB3}"/>
              </a:ext>
            </a:extLst>
          </p:cNvPr>
          <p:cNvSpPr/>
          <p:nvPr/>
        </p:nvSpPr>
        <p:spPr>
          <a:xfrm>
            <a:off x="434975" y="4609802"/>
            <a:ext cx="1365100" cy="1184474"/>
          </a:xfrm>
          <a:prstGeom prst="ellipse">
            <a:avLst/>
          </a:prstGeom>
          <a:solidFill>
            <a:srgbClr val="D6383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dirty="0"/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40A6974B-DF3C-4735-BF96-053CF937962E}"/>
              </a:ext>
            </a:extLst>
          </p:cNvPr>
          <p:cNvGrpSpPr/>
          <p:nvPr/>
        </p:nvGrpSpPr>
        <p:grpSpPr>
          <a:xfrm rot="10800000">
            <a:off x="4187806" y="16735772"/>
            <a:ext cx="4310732" cy="540570"/>
            <a:chOff x="1524000" y="5003800"/>
            <a:chExt cx="9448800" cy="1320800"/>
          </a:xfrm>
          <a:solidFill>
            <a:srgbClr val="3A6D70"/>
          </a:solidFill>
        </p:grpSpPr>
        <p:sp>
          <p:nvSpPr>
            <p:cNvPr id="47" name="Chevron 58">
              <a:extLst>
                <a:ext uri="{FF2B5EF4-FFF2-40B4-BE49-F238E27FC236}">
                  <a16:creationId xmlns:a16="http://schemas.microsoft.com/office/drawing/2014/main" id="{CF1D25FB-6653-4A97-9F1F-CB99E6A660C4}"/>
                </a:ext>
              </a:extLst>
            </p:cNvPr>
            <p:cNvSpPr/>
            <p:nvPr/>
          </p:nvSpPr>
          <p:spPr>
            <a:xfrm>
              <a:off x="15240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48" name="Chevron 59">
              <a:extLst>
                <a:ext uri="{FF2B5EF4-FFF2-40B4-BE49-F238E27FC236}">
                  <a16:creationId xmlns:a16="http://schemas.microsoft.com/office/drawing/2014/main" id="{025605B9-0EA3-46BA-B786-B0152B801A58}"/>
                </a:ext>
              </a:extLst>
            </p:cNvPr>
            <p:cNvSpPr/>
            <p:nvPr/>
          </p:nvSpPr>
          <p:spPr>
            <a:xfrm>
              <a:off x="26924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49" name="Chevron 60">
              <a:extLst>
                <a:ext uri="{FF2B5EF4-FFF2-40B4-BE49-F238E27FC236}">
                  <a16:creationId xmlns:a16="http://schemas.microsoft.com/office/drawing/2014/main" id="{1EE61B8D-6539-4864-91CC-A87715352414}"/>
                </a:ext>
              </a:extLst>
            </p:cNvPr>
            <p:cNvSpPr/>
            <p:nvPr/>
          </p:nvSpPr>
          <p:spPr>
            <a:xfrm>
              <a:off x="38608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50" name="Chevron 61">
              <a:extLst>
                <a:ext uri="{FF2B5EF4-FFF2-40B4-BE49-F238E27FC236}">
                  <a16:creationId xmlns:a16="http://schemas.microsoft.com/office/drawing/2014/main" id="{8F266B5B-95FE-46B8-BD39-2EEF2673C269}"/>
                </a:ext>
              </a:extLst>
            </p:cNvPr>
            <p:cNvSpPr/>
            <p:nvPr/>
          </p:nvSpPr>
          <p:spPr>
            <a:xfrm>
              <a:off x="50292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51" name="Chevron 62">
              <a:extLst>
                <a:ext uri="{FF2B5EF4-FFF2-40B4-BE49-F238E27FC236}">
                  <a16:creationId xmlns:a16="http://schemas.microsoft.com/office/drawing/2014/main" id="{AD69178D-EF62-4486-B427-FB39BA8F2198}"/>
                </a:ext>
              </a:extLst>
            </p:cNvPr>
            <p:cNvSpPr/>
            <p:nvPr/>
          </p:nvSpPr>
          <p:spPr>
            <a:xfrm>
              <a:off x="61468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52" name="Chevron 63">
              <a:extLst>
                <a:ext uri="{FF2B5EF4-FFF2-40B4-BE49-F238E27FC236}">
                  <a16:creationId xmlns:a16="http://schemas.microsoft.com/office/drawing/2014/main" id="{8589CD5C-FCC4-4E76-B856-DD92BBC1D182}"/>
                </a:ext>
              </a:extLst>
            </p:cNvPr>
            <p:cNvSpPr/>
            <p:nvPr/>
          </p:nvSpPr>
          <p:spPr>
            <a:xfrm>
              <a:off x="73152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53" name="Chevron 64">
              <a:extLst>
                <a:ext uri="{FF2B5EF4-FFF2-40B4-BE49-F238E27FC236}">
                  <a16:creationId xmlns:a16="http://schemas.microsoft.com/office/drawing/2014/main" id="{91017900-BCDA-494E-A26F-E9E3DDA6F07A}"/>
                </a:ext>
              </a:extLst>
            </p:cNvPr>
            <p:cNvSpPr/>
            <p:nvPr/>
          </p:nvSpPr>
          <p:spPr>
            <a:xfrm>
              <a:off x="84836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54" name="Chevron 65">
              <a:extLst>
                <a:ext uri="{FF2B5EF4-FFF2-40B4-BE49-F238E27FC236}">
                  <a16:creationId xmlns:a16="http://schemas.microsoft.com/office/drawing/2014/main" id="{8BFFE913-CD38-4C4F-BFBF-CCC9F48207C0}"/>
                </a:ext>
              </a:extLst>
            </p:cNvPr>
            <p:cNvSpPr/>
            <p:nvPr/>
          </p:nvSpPr>
          <p:spPr>
            <a:xfrm>
              <a:off x="96520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38542E38-3A45-41AC-AF19-A454FA42BBDF}"/>
              </a:ext>
            </a:extLst>
          </p:cNvPr>
          <p:cNvSpPr txBox="1"/>
          <p:nvPr/>
        </p:nvSpPr>
        <p:spPr>
          <a:xfrm>
            <a:off x="2327275" y="6066723"/>
            <a:ext cx="444251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R" b="1" dirty="0">
                <a:solidFill>
                  <a:schemeClr val="bg1"/>
                </a:solidFill>
              </a:rPr>
              <a:t>El peso está determinado por la composición de: huesos, músculos, agua y grasa corporal, cuando existe un exceso de grasa se da la condición de obesidad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7E396A8-51AC-422C-AA77-451A010BDD64}"/>
              </a:ext>
            </a:extLst>
          </p:cNvPr>
          <p:cNvSpPr txBox="1"/>
          <p:nvPr/>
        </p:nvSpPr>
        <p:spPr>
          <a:xfrm>
            <a:off x="233634" y="10330124"/>
            <a:ext cx="5399238" cy="1200329"/>
          </a:xfrm>
          <a:prstGeom prst="rect">
            <a:avLst/>
          </a:prstGeom>
          <a:solidFill>
            <a:srgbClr val="245659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CR" b="1" dirty="0">
                <a:solidFill>
                  <a:schemeClr val="bg1"/>
                </a:solidFill>
              </a:rPr>
              <a:t>Es una condición cuyo desarrollo es paulatino, es decir, cuando hay un consumo en exceso de calorías que no se gastan se almacenan en forma de grasa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70BFE16-4EF1-49B3-BE83-BC9BF546B18A}"/>
              </a:ext>
            </a:extLst>
          </p:cNvPr>
          <p:cNvSpPr txBox="1"/>
          <p:nvPr/>
        </p:nvSpPr>
        <p:spPr>
          <a:xfrm>
            <a:off x="3051893" y="12220561"/>
            <a:ext cx="5168533" cy="1200329"/>
          </a:xfrm>
          <a:prstGeom prst="rect">
            <a:avLst/>
          </a:prstGeom>
          <a:solidFill>
            <a:srgbClr val="245659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CR" b="1" dirty="0">
                <a:solidFill>
                  <a:schemeClr val="bg1"/>
                </a:solidFill>
              </a:rPr>
              <a:t>Entre los factores que pueden afectar el peso se incluyen la constitución genética, el exceso de alimentos, el consumo de alimentos ricos en grasas y sedentarismo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7688391-E616-4AB4-BCD0-2CED4A400C32}"/>
              </a:ext>
            </a:extLst>
          </p:cNvPr>
          <p:cNvSpPr/>
          <p:nvPr/>
        </p:nvSpPr>
        <p:spPr>
          <a:xfrm>
            <a:off x="311150" y="15249808"/>
            <a:ext cx="4572000" cy="1200329"/>
          </a:xfrm>
          <a:prstGeom prst="rect">
            <a:avLst/>
          </a:prstGeom>
          <a:solidFill>
            <a:srgbClr val="245659"/>
          </a:solidFill>
        </p:spPr>
        <p:txBody>
          <a:bodyPr>
            <a:spAutoFit/>
          </a:bodyPr>
          <a:lstStyle/>
          <a:p>
            <a:pPr algn="just"/>
            <a:r>
              <a:rPr lang="es-CR" b="1" dirty="0">
                <a:solidFill>
                  <a:schemeClr val="bg1"/>
                </a:solidFill>
              </a:rPr>
              <a:t>La obesidad aumenta el riesgo de padecer diabetes, enfermedades cardiacas, derrames cerebrales, artritis y ciertos cánceres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C77F4AF-432A-4EBE-9519-BB13900C43E9}"/>
              </a:ext>
            </a:extLst>
          </p:cNvPr>
          <p:cNvSpPr txBox="1"/>
          <p:nvPr/>
        </p:nvSpPr>
        <p:spPr>
          <a:xfrm>
            <a:off x="2744143" y="17984163"/>
            <a:ext cx="5622090" cy="646331"/>
          </a:xfrm>
          <a:prstGeom prst="rect">
            <a:avLst/>
          </a:prstGeom>
          <a:solidFill>
            <a:srgbClr val="245659"/>
          </a:solidFill>
        </p:spPr>
        <p:txBody>
          <a:bodyPr wrap="square" rtlCol="0">
            <a:spAutoFit/>
          </a:bodyPr>
          <a:lstStyle/>
          <a:p>
            <a:r>
              <a:rPr lang="es-CR" b="1" dirty="0">
                <a:solidFill>
                  <a:schemeClr val="bg1"/>
                </a:solidFill>
              </a:rPr>
              <a:t>En Costa Rica el 34% de la población es obesa, incluyendo niños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47A005A-FD03-4030-A6FA-66547F3E0EB5}"/>
              </a:ext>
            </a:extLst>
          </p:cNvPr>
          <p:cNvSpPr/>
          <p:nvPr/>
        </p:nvSpPr>
        <p:spPr>
          <a:xfrm>
            <a:off x="403874" y="19446018"/>
            <a:ext cx="4572000" cy="2031325"/>
          </a:xfrm>
          <a:prstGeom prst="rect">
            <a:avLst/>
          </a:prstGeom>
          <a:solidFill>
            <a:srgbClr val="245659"/>
          </a:solidFill>
        </p:spPr>
        <p:txBody>
          <a:bodyPr>
            <a:spAutoFit/>
          </a:bodyPr>
          <a:lstStyle/>
          <a:p>
            <a:pPr algn="just"/>
            <a:r>
              <a:rPr lang="es-CR" b="1" dirty="0">
                <a:solidFill>
                  <a:schemeClr val="bg1"/>
                </a:solidFill>
              </a:rPr>
              <a:t>Actualmente ocupa la sexta posición en Latinoamérica con el mayor porcentaje de adultos obesos, según datos publicados en el 2018 por la Organización de las Naciones Unidas para la Alimentación y la Agricultura (</a:t>
            </a:r>
            <a:r>
              <a:rPr lang="es-CR" b="1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FAO</a:t>
            </a:r>
            <a:r>
              <a:rPr lang="es-CR" b="1" dirty="0">
                <a:solidFill>
                  <a:schemeClr val="bg1"/>
                </a:solidFill>
              </a:rPr>
              <a:t> por sus siglas en inglés)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F4B7023-3F89-4F38-87B9-E0FA00D1CCE0}"/>
              </a:ext>
            </a:extLst>
          </p:cNvPr>
          <p:cNvSpPr txBox="1"/>
          <p:nvPr/>
        </p:nvSpPr>
        <p:spPr>
          <a:xfrm>
            <a:off x="3437681" y="22451098"/>
            <a:ext cx="5278784" cy="1323439"/>
          </a:xfrm>
          <a:prstGeom prst="rect">
            <a:avLst/>
          </a:prstGeom>
          <a:solidFill>
            <a:srgbClr val="245659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CR" sz="2000" b="1" dirty="0">
                <a:solidFill>
                  <a:schemeClr val="bg1"/>
                </a:solidFill>
              </a:rPr>
              <a:t>Se habla de una epidemia de obesidad, puesto que conlleva el aumento de la morbilidad de enfermedades crónicas no transmisibles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7E759EF-C968-4E9F-BF84-0D71892F394D}"/>
              </a:ext>
            </a:extLst>
          </p:cNvPr>
          <p:cNvSpPr txBox="1"/>
          <p:nvPr/>
        </p:nvSpPr>
        <p:spPr>
          <a:xfrm>
            <a:off x="397703" y="24430048"/>
            <a:ext cx="7753195" cy="1323439"/>
          </a:xfrm>
          <a:prstGeom prst="rect">
            <a:avLst/>
          </a:prstGeom>
          <a:solidFill>
            <a:srgbClr val="245659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CR" sz="2000" b="1" dirty="0">
                <a:solidFill>
                  <a:schemeClr val="bg1"/>
                </a:solidFill>
              </a:rPr>
              <a:t>Los programas alimentarios apuestan por la educación, el acceso a alimentos frescos y realización de actividad física, como parte del programa para disminuir la obesidad a nivel mundial</a:t>
            </a:r>
          </a:p>
        </p:txBody>
      </p:sp>
      <p:pic>
        <p:nvPicPr>
          <p:cNvPr id="1026" name="Picture 2" descr="Resultado de imagen para obesidad">
            <a:extLst>
              <a:ext uri="{FF2B5EF4-FFF2-40B4-BE49-F238E27FC236}">
                <a16:creationId xmlns:a16="http://schemas.microsoft.com/office/drawing/2014/main" id="{2D3D5991-667D-4E9D-9E96-3FC910A2DA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2" y="6269188"/>
            <a:ext cx="2734126" cy="3867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esultado de imagen para obesidad">
            <a:extLst>
              <a:ext uri="{FF2B5EF4-FFF2-40B4-BE49-F238E27FC236}">
                <a16:creationId xmlns:a16="http://schemas.microsoft.com/office/drawing/2014/main" id="{BB37AFDF-1EB3-424D-8F07-1FA3072254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0012" y="14076401"/>
            <a:ext cx="2928638" cy="213338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esultado de imagen para obesidad">
            <a:extLst>
              <a:ext uri="{FF2B5EF4-FFF2-40B4-BE49-F238E27FC236}">
                <a16:creationId xmlns:a16="http://schemas.microsoft.com/office/drawing/2014/main" id="{C6BC770D-9365-4256-9175-399EA9FDB4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0654" y="19280761"/>
            <a:ext cx="3361391" cy="244862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Resultado de imagen para obesidad">
            <a:extLst>
              <a:ext uri="{FF2B5EF4-FFF2-40B4-BE49-F238E27FC236}">
                <a16:creationId xmlns:a16="http://schemas.microsoft.com/office/drawing/2014/main" id="{9F78D48A-9A4D-4E21-B6EF-47398526B4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553" y="22161974"/>
            <a:ext cx="2517403" cy="169051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Resultado de imagen para obesidad">
            <a:extLst>
              <a:ext uri="{FF2B5EF4-FFF2-40B4-BE49-F238E27FC236}">
                <a16:creationId xmlns:a16="http://schemas.microsoft.com/office/drawing/2014/main" id="{D09DFA88-A6BC-4FF2-AA31-E7E664BCFA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425" y="9856518"/>
            <a:ext cx="3194613" cy="212974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41863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4629</TotalTime>
  <Words>231</Words>
  <Application>Microsoft Office PowerPoint</Application>
  <PresentationFormat>Custom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Wingdings 3</vt:lpstr>
      <vt:lpstr>Ion Boardroom</vt:lpstr>
      <vt:lpstr>PowerPoint Presentation</vt:lpstr>
    </vt:vector>
  </TitlesOfParts>
  <Company>HubSpot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Demond Wong</dc:creator>
  <cp:lastModifiedBy>Lourdes Arce Espinoza</cp:lastModifiedBy>
  <cp:revision>134</cp:revision>
  <dcterms:created xsi:type="dcterms:W3CDTF">2013-02-06T15:19:00Z</dcterms:created>
  <dcterms:modified xsi:type="dcterms:W3CDTF">2019-09-10T20:28:34Z</dcterms:modified>
</cp:coreProperties>
</file>