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1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372"/>
    <a:srgbClr val="7F7F7F"/>
    <a:srgbClr val="ACD433"/>
    <a:srgbClr val="0B4060"/>
    <a:srgbClr val="DC9800"/>
    <a:srgbClr val="D9614C"/>
    <a:srgbClr val="CA2B1C"/>
    <a:srgbClr val="FFD462"/>
    <a:srgbClr val="EAA100"/>
    <a:srgbClr val="1CD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725" y="-13733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27469704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1" y="1866902"/>
            <a:ext cx="3662363" cy="23691852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25770102"/>
            <a:ext cx="2057400" cy="1460500"/>
          </a:xfrm>
        </p:spPr>
        <p:txBody>
          <a:bodyPr/>
          <a:lstStyle/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25770102"/>
            <a:ext cx="3086100" cy="14605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25770102"/>
            <a:ext cx="2066534" cy="1460500"/>
          </a:xfr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127000"/>
            <a:ext cx="0" cy="6352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20002502"/>
            <a:ext cx="1191" cy="12700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5" y="4095474"/>
            <a:ext cx="2845259" cy="13398564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5" y="19781508"/>
            <a:ext cx="2845259" cy="415104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127000"/>
            <a:ext cx="0" cy="6352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20002502"/>
            <a:ext cx="1191" cy="12700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7965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2028148"/>
            <a:ext cx="1563624" cy="21359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6" y="2097492"/>
            <a:ext cx="4087379" cy="212903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5" y="25186466"/>
            <a:ext cx="1879497" cy="1460500"/>
          </a:xfrm>
        </p:spPr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6" y="25186466"/>
            <a:ext cx="4469683" cy="146050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196826" y="12394743"/>
            <a:ext cx="21533068" cy="45320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2286014"/>
            <a:ext cx="0" cy="211018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3723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4"/>
            <a:ext cx="9149366" cy="27432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5048254"/>
            <a:ext cx="5486400" cy="17335500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15451176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25186926"/>
            <a:ext cx="2057400" cy="14605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25186926"/>
            <a:ext cx="3086100" cy="14605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8" y="25186926"/>
            <a:ext cx="2086157" cy="1460500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7" y="7322322"/>
            <a:ext cx="4394793" cy="7366860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16704530"/>
            <a:ext cx="3424856" cy="4155228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9753602"/>
            <a:ext cx="3127248" cy="14630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9753602"/>
            <a:ext cx="3127248" cy="14630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2267712"/>
            <a:ext cx="6673866" cy="62544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9825632"/>
            <a:ext cx="3136392" cy="3295648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13266562"/>
            <a:ext cx="3136392" cy="11117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9825632"/>
            <a:ext cx="3136392" cy="3295648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13266562"/>
            <a:ext cx="3136392" cy="11117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78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4" y="3110694"/>
            <a:ext cx="3075493" cy="2113431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6015628"/>
            <a:ext cx="2420786" cy="6751696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1765656"/>
            <a:ext cx="5697780" cy="22618344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12895218"/>
            <a:ext cx="2420786" cy="11488788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25146006"/>
            <a:ext cx="2420786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25146006"/>
            <a:ext cx="569778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1494422"/>
            <a:ext cx="2420786" cy="3265924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44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4" y="3110694"/>
            <a:ext cx="3075493" cy="2113431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6015640"/>
            <a:ext cx="2423160" cy="6751696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6"/>
            <a:ext cx="6076988" cy="2743199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12895224"/>
            <a:ext cx="2423160" cy="1148877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25186466"/>
            <a:ext cx="242801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25186466"/>
            <a:ext cx="571119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1494428"/>
            <a:ext cx="2423160" cy="3265928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0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2273380"/>
            <a:ext cx="6673174" cy="6242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9753600"/>
            <a:ext cx="6577928" cy="1460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25186466"/>
            <a:ext cx="2057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25186466"/>
            <a:ext cx="425053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1" y="2511546"/>
            <a:ext cx="1413261" cy="2417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8704036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8704036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2A8145-F4C2-4CF0-A3E1-FD3878781C68}"/>
              </a:ext>
            </a:extLst>
          </p:cNvPr>
          <p:cNvSpPr/>
          <p:nvPr/>
        </p:nvSpPr>
        <p:spPr>
          <a:xfrm>
            <a:off x="-22411" y="1406510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800" b="1" dirty="0"/>
              <a:t>PROTEÍNAS EN LA DIETA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268232" y="379000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ACD4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1DB354-8AEA-4FA0-8C91-3D2E956F5718}"/>
              </a:ext>
            </a:extLst>
          </p:cNvPr>
          <p:cNvSpPr txBox="1"/>
          <p:nvPr/>
        </p:nvSpPr>
        <p:spPr>
          <a:xfrm>
            <a:off x="4054289" y="8278485"/>
            <a:ext cx="4782552" cy="1815882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800" b="1" dirty="0">
                <a:solidFill>
                  <a:schemeClr val="bg1"/>
                </a:solidFill>
              </a:rPr>
              <a:t>Durante la digestión, los alimentos proteínicos que consumimos se descomponen en aminoácidos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FCDCB-47E5-498F-A9F8-B43E269A319E}"/>
              </a:ext>
            </a:extLst>
          </p:cNvPr>
          <p:cNvSpPr txBox="1"/>
          <p:nvPr/>
        </p:nvSpPr>
        <p:spPr>
          <a:xfrm flipH="1">
            <a:off x="2733990" y="15166950"/>
            <a:ext cx="6222629" cy="2246769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</a:rPr>
              <a:t>Los aminoácidos esenciales se encuentran en fuentes animales tales como las carnes, la leche, el pescado y los huevos</a:t>
            </a:r>
          </a:p>
          <a:p>
            <a:pPr algn="just"/>
            <a:endParaRPr lang="es-CR" sz="2000" b="1" dirty="0">
              <a:solidFill>
                <a:schemeClr val="bg1"/>
              </a:solidFill>
            </a:endParaRPr>
          </a:p>
          <a:p>
            <a:pPr algn="just"/>
            <a:r>
              <a:rPr lang="es-CR" sz="2000" b="1" dirty="0">
                <a:solidFill>
                  <a:schemeClr val="bg1"/>
                </a:solidFill>
              </a:rPr>
              <a:t>También se encuentran en fuentes vegetales como soya, los frijoles, las legumbres, la mantequilla de semillas, y algunos granos, como el germen de trigo y la quinoa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5109-7B7E-423F-B865-F27934198884}"/>
              </a:ext>
            </a:extLst>
          </p:cNvPr>
          <p:cNvSpPr txBox="1"/>
          <p:nvPr/>
        </p:nvSpPr>
        <p:spPr>
          <a:xfrm flipH="1">
            <a:off x="205644" y="18044618"/>
            <a:ext cx="5155798" cy="22467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</a:rPr>
              <a:t>El consumo de proteína que necesita cada individuo para obtener la cantidad de aminoácidos necesaria, dependerá de las necesidades generales de calorías</a:t>
            </a:r>
          </a:p>
          <a:p>
            <a:pPr algn="just"/>
            <a:endParaRPr lang="es-CR" sz="2000" b="1" dirty="0">
              <a:solidFill>
                <a:schemeClr val="bg1"/>
              </a:solidFill>
            </a:endParaRPr>
          </a:p>
          <a:p>
            <a:pPr algn="just"/>
            <a:r>
              <a:rPr lang="es-CR" sz="2000" b="1" dirty="0">
                <a:solidFill>
                  <a:schemeClr val="bg1"/>
                </a:solidFill>
              </a:rPr>
              <a:t>La cantidad que necesita depende de su edad, sexo, estado de salud y nivel de actividad física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5185D-6767-4DCC-9F34-901E3D4C0FD9}"/>
              </a:ext>
            </a:extLst>
          </p:cNvPr>
          <p:cNvSpPr txBox="1"/>
          <p:nvPr/>
        </p:nvSpPr>
        <p:spPr>
          <a:xfrm flipH="1">
            <a:off x="177124" y="22401283"/>
            <a:ext cx="4142940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Se deben consumir vegetales y carnes a fin de solventar la cantidad necesaria de </a:t>
            </a:r>
            <a:r>
              <a:rPr lang="es-CR" sz="2400" b="1" dirty="0" err="1">
                <a:solidFill>
                  <a:schemeClr val="bg1"/>
                </a:solidFill>
              </a:rPr>
              <a:t>aminóacidos</a:t>
            </a:r>
            <a:r>
              <a:rPr lang="es-CR" sz="2400" b="1" dirty="0">
                <a:solidFill>
                  <a:schemeClr val="bg1"/>
                </a:solidFill>
              </a:rPr>
              <a:t> requeridos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08A87-72DE-4767-B6DD-CCD3413E7054}"/>
              </a:ext>
            </a:extLst>
          </p:cNvPr>
          <p:cNvSpPr txBox="1"/>
          <p:nvPr/>
        </p:nvSpPr>
        <p:spPr>
          <a:xfrm>
            <a:off x="4711060" y="24816441"/>
            <a:ext cx="4116795" cy="830997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No se almacenan por lo cual su consumo debe ser diario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CCF61-A99C-44C7-AE8C-2B0EE7461844}"/>
              </a:ext>
            </a:extLst>
          </p:cNvPr>
          <p:cNvSpPr txBox="1"/>
          <p:nvPr/>
        </p:nvSpPr>
        <p:spPr>
          <a:xfrm>
            <a:off x="3034373" y="20979312"/>
            <a:ext cx="5926828" cy="1015663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</a:rPr>
              <a:t>Para un adulto saludable, la ingesta diaria recomendada de proteína es de 10% a 35% de sus necesidades calóricas totales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E29A4-57B8-4E1F-BB7F-17813C84044C}"/>
              </a:ext>
            </a:extLst>
          </p:cNvPr>
          <p:cNvSpPr txBox="1"/>
          <p:nvPr/>
        </p:nvSpPr>
        <p:spPr>
          <a:xfrm flipH="1">
            <a:off x="383806" y="6137860"/>
            <a:ext cx="4581439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>
                <a:solidFill>
                  <a:schemeClr val="bg1"/>
                </a:solidFill>
              </a:rPr>
              <a:t>La proteína es un nutriente importante que forma los músculos y huesos y suministra energía</a:t>
            </a:r>
            <a:endParaRPr lang="es-CR" sz="2400" b="1" dirty="0">
              <a:solidFill>
                <a:schemeClr val="bg1"/>
              </a:solidFill>
            </a:endParaRPr>
          </a:p>
        </p:txBody>
      </p:sp>
      <p:grpSp>
        <p:nvGrpSpPr>
          <p:cNvPr id="28" name="Group 18">
            <a:extLst>
              <a:ext uri="{FF2B5EF4-FFF2-40B4-BE49-F238E27FC236}">
                <a16:creationId xmlns:a16="http://schemas.microsoft.com/office/drawing/2014/main" id="{CE7B9F77-470A-4ABE-9A31-934C8CDA9A56}"/>
              </a:ext>
            </a:extLst>
          </p:cNvPr>
          <p:cNvGrpSpPr>
            <a:grpSpLocks/>
          </p:cNvGrpSpPr>
          <p:nvPr/>
        </p:nvGrpSpPr>
        <p:grpSpPr bwMode="auto">
          <a:xfrm>
            <a:off x="4711061" y="379000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9" name="Chevron 19">
              <a:extLst>
                <a:ext uri="{FF2B5EF4-FFF2-40B4-BE49-F238E27FC236}">
                  <a16:creationId xmlns:a16="http://schemas.microsoft.com/office/drawing/2014/main" id="{18D0D355-783D-445A-831A-DCC81655D621}"/>
                </a:ext>
              </a:extLst>
            </p:cNvPr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Chevron 20">
              <a:extLst>
                <a:ext uri="{FF2B5EF4-FFF2-40B4-BE49-F238E27FC236}">
                  <a16:creationId xmlns:a16="http://schemas.microsoft.com/office/drawing/2014/main" id="{A2388CF2-B3ED-4601-B948-DDE9859889AB}"/>
                </a:ext>
              </a:extLst>
            </p:cNvPr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Chevron 21">
              <a:extLst>
                <a:ext uri="{FF2B5EF4-FFF2-40B4-BE49-F238E27FC236}">
                  <a16:creationId xmlns:a16="http://schemas.microsoft.com/office/drawing/2014/main" id="{4F5C7FD2-B97F-44E4-85A1-4953FB209A76}"/>
                </a:ext>
              </a:extLst>
            </p:cNvPr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Chevron 22">
              <a:extLst>
                <a:ext uri="{FF2B5EF4-FFF2-40B4-BE49-F238E27FC236}">
                  <a16:creationId xmlns:a16="http://schemas.microsoft.com/office/drawing/2014/main" id="{E9FB1C8F-EEC2-49A9-B972-163F3F4FF3BF}"/>
                </a:ext>
              </a:extLst>
            </p:cNvPr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Chevron 23">
              <a:extLst>
                <a:ext uri="{FF2B5EF4-FFF2-40B4-BE49-F238E27FC236}">
                  <a16:creationId xmlns:a16="http://schemas.microsoft.com/office/drawing/2014/main" id="{89E1AC93-7D02-4BE2-81C4-96189772AB78}"/>
                </a:ext>
              </a:extLst>
            </p:cNvPr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Chevron 24">
              <a:extLst>
                <a:ext uri="{FF2B5EF4-FFF2-40B4-BE49-F238E27FC236}">
                  <a16:creationId xmlns:a16="http://schemas.microsoft.com/office/drawing/2014/main" id="{589D949D-A67C-428E-887B-ED0584ADBBA3}"/>
                </a:ext>
              </a:extLst>
            </p:cNvPr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Chevron 25">
              <a:extLst>
                <a:ext uri="{FF2B5EF4-FFF2-40B4-BE49-F238E27FC236}">
                  <a16:creationId xmlns:a16="http://schemas.microsoft.com/office/drawing/2014/main" id="{2E03A84D-FE11-47FF-86C7-8DDAA7734C60}"/>
                </a:ext>
              </a:extLst>
            </p:cNvPr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Chevron 26">
              <a:extLst>
                <a:ext uri="{FF2B5EF4-FFF2-40B4-BE49-F238E27FC236}">
                  <a16:creationId xmlns:a16="http://schemas.microsoft.com/office/drawing/2014/main" id="{5B5AF846-BB11-4D24-A2A4-8AB9DC5B46FA}"/>
                </a:ext>
              </a:extLst>
            </p:cNvPr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05D773-60B1-4189-B7E1-2356C7D82B52}"/>
              </a:ext>
            </a:extLst>
          </p:cNvPr>
          <p:cNvSpPr/>
          <p:nvPr/>
        </p:nvSpPr>
        <p:spPr>
          <a:xfrm>
            <a:off x="3560956" y="3276425"/>
            <a:ext cx="5266900" cy="246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sz="2400" b="1" dirty="0"/>
              <a:t>Su consumo diario ayuda a regenerar tejidos y células; juegan un papel importante en el crecimiento de los niños, adolescentes y mujeres embarazadas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70F89F-EAEF-4CE2-8AC0-56CCFDB2A643}"/>
              </a:ext>
            </a:extLst>
          </p:cNvPr>
          <p:cNvSpPr/>
          <p:nvPr/>
        </p:nvSpPr>
        <p:spPr>
          <a:xfrm>
            <a:off x="268232" y="10948742"/>
            <a:ext cx="4572000" cy="3416320"/>
          </a:xfrm>
          <a:prstGeom prst="rect">
            <a:avLst/>
          </a:prstGeom>
          <a:solidFill>
            <a:srgbClr val="7F7F7F"/>
          </a:solidFill>
        </p:spPr>
        <p:txBody>
          <a:bodyPr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Los aminoácidos se clasifican en: </a:t>
            </a:r>
          </a:p>
          <a:p>
            <a:pPr algn="just"/>
            <a:endParaRPr lang="es-CR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R" sz="2400" b="1" dirty="0">
                <a:solidFill>
                  <a:schemeClr val="bg1"/>
                </a:solidFill>
              </a:rPr>
              <a:t>Esenciales: no los produce el organismo y deben de consumirse  en la dieta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R" sz="2400" b="1" dirty="0">
                <a:solidFill>
                  <a:schemeClr val="bg1"/>
                </a:solidFill>
              </a:rPr>
              <a:t>No esenciales: que se producen en el organismo a través del consumo de alimentos y su descomposición  </a:t>
            </a:r>
          </a:p>
        </p:txBody>
      </p:sp>
      <p:pic>
        <p:nvPicPr>
          <p:cNvPr id="1026" name="Picture 2" descr="Resultado de imagen para proteinas">
            <a:extLst>
              <a:ext uri="{FF2B5EF4-FFF2-40B4-BE49-F238E27FC236}">
                <a16:creationId xmlns:a16="http://schemas.microsoft.com/office/drawing/2014/main" id="{24E1F6FB-08A6-4A0F-8A20-5EEDA38CF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442" y="12531163"/>
            <a:ext cx="3431096" cy="19478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proteinas">
            <a:extLst>
              <a:ext uri="{FF2B5EF4-FFF2-40B4-BE49-F238E27FC236}">
                <a16:creationId xmlns:a16="http://schemas.microsoft.com/office/drawing/2014/main" id="{5F7355F9-F425-423F-87F2-624FDA161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52" y="5983388"/>
            <a:ext cx="3102849" cy="19960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proteinas">
            <a:extLst>
              <a:ext uri="{FF2B5EF4-FFF2-40B4-BE49-F238E27FC236}">
                <a16:creationId xmlns:a16="http://schemas.microsoft.com/office/drawing/2014/main" id="{847B5872-3BE9-46F8-9358-2132FA827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9" y="15466821"/>
            <a:ext cx="2505075" cy="1819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proteinas ">
            <a:extLst>
              <a:ext uri="{FF2B5EF4-FFF2-40B4-BE49-F238E27FC236}">
                <a16:creationId xmlns:a16="http://schemas.microsoft.com/office/drawing/2014/main" id="{CC2064EF-9FDC-4755-BF4F-9F0C5AEB1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52" y="18061547"/>
            <a:ext cx="3344760" cy="2229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proteinas ">
            <a:extLst>
              <a:ext uri="{FF2B5EF4-FFF2-40B4-BE49-F238E27FC236}">
                <a16:creationId xmlns:a16="http://schemas.microsoft.com/office/drawing/2014/main" id="{DE70670B-28C6-4CCC-AFC2-7C33099A4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1" y="24250503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4597</TotalTime>
  <Words>249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Corbel</vt:lpstr>
      <vt:lpstr>Times New Roman</vt:lpstr>
      <vt:lpstr>Wingdings</vt:lpstr>
      <vt:lpstr>Feathered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141</cp:revision>
  <dcterms:created xsi:type="dcterms:W3CDTF">2013-02-06T15:19:00Z</dcterms:created>
  <dcterms:modified xsi:type="dcterms:W3CDTF">2019-09-24T21:15:15Z</dcterms:modified>
</cp:coreProperties>
</file>