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46492"/>
    <a:srgbClr val="DC9800"/>
    <a:srgbClr val="D9614C"/>
    <a:srgbClr val="CA2B1C"/>
    <a:srgbClr val="FFD462"/>
    <a:srgbClr val="EAA100"/>
    <a:srgbClr val="1CDFFD"/>
    <a:srgbClr val="CA0000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1450" y="-9010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67732"/>
            <a:ext cx="8754534" cy="258064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17780002"/>
            <a:ext cx="8464695" cy="6863244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2"/>
            <a:ext cx="5811235" cy="1286460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852092"/>
            <a:ext cx="8480534" cy="22984032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2673352"/>
            <a:ext cx="7533524" cy="11066112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13787322"/>
            <a:ext cx="7512060" cy="2201332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18856968"/>
            <a:ext cx="4607740" cy="3769424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21283660"/>
            <a:ext cx="2990088" cy="738664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15279792"/>
            <a:ext cx="680390" cy="199388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20228732"/>
            <a:ext cx="515386" cy="20615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064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6425332"/>
            <a:ext cx="7796031" cy="2355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2" y="2743202"/>
            <a:ext cx="7794385" cy="1277961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18811692"/>
            <a:ext cx="7796046" cy="2729888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43206"/>
            <a:ext cx="7797677" cy="12779612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6" y="16425332"/>
            <a:ext cx="7796047" cy="50944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2743200"/>
            <a:ext cx="7143765" cy="11666816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14440128"/>
            <a:ext cx="6500967" cy="151107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425336"/>
            <a:ext cx="7797662" cy="5073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3551400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11625928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25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95422"/>
            <a:ext cx="7796030" cy="1004734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989872"/>
            <a:ext cx="7796030" cy="45625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8253586"/>
            <a:ext cx="2482596" cy="6146900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17557154"/>
            <a:ext cx="2482596" cy="394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8253586"/>
            <a:ext cx="2482596" cy="614094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17557144"/>
            <a:ext cx="2483655" cy="3941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8253576"/>
            <a:ext cx="2482596" cy="614878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17557136"/>
            <a:ext cx="2482596" cy="39412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8253584"/>
            <a:ext cx="7796030" cy="1324476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7" y="2743206"/>
            <a:ext cx="1698485" cy="1875514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2" y="2743206"/>
            <a:ext cx="5928323" cy="187551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0939-002F-994E-AE17-7FCA6784A007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C66E8-A6C5-6645-B461-F5F8B762A3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8253586"/>
            <a:ext cx="7796030" cy="132447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12773948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4969068"/>
            <a:ext cx="7796030" cy="65584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7662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8253586"/>
            <a:ext cx="3816536" cy="1324475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8253586"/>
            <a:ext cx="3814904" cy="1324475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6030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70" y="8253584"/>
            <a:ext cx="3591317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11446932"/>
            <a:ext cx="3816534" cy="1005140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1" y="8253584"/>
            <a:ext cx="3596671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8" y="11446932"/>
            <a:ext cx="3816535" cy="1005140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3" y="2743200"/>
            <a:ext cx="3095145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2743206"/>
            <a:ext cx="4525781" cy="187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10836214"/>
            <a:ext cx="3095146" cy="1066213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6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4408172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1" y="6"/>
            <a:ext cx="3162641" cy="2028613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0836214"/>
            <a:ext cx="4408171" cy="944992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6"/>
            <a:ext cx="9004013" cy="26576324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8253586"/>
            <a:ext cx="7797662" cy="13244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23029336"/>
            <a:ext cx="283845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2" y="23029336"/>
            <a:ext cx="4124789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23029336"/>
            <a:ext cx="68039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6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 rot="10800000">
            <a:off x="217488" y="581025"/>
            <a:ext cx="8709025" cy="2032000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3464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-20038" y="3576187"/>
            <a:ext cx="4302125" cy="541338"/>
            <a:chOff x="1524000" y="5003800"/>
            <a:chExt cx="9448800" cy="1320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1524000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2691525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859048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0304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1475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315076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482599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9650124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341" name="TextBox 44"/>
          <p:cNvSpPr txBox="1">
            <a:spLocks noChangeArrowheads="1"/>
          </p:cNvSpPr>
          <p:nvPr/>
        </p:nvSpPr>
        <p:spPr bwMode="auto">
          <a:xfrm>
            <a:off x="1806575" y="676275"/>
            <a:ext cx="5489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Tipos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 de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grasa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 de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nuestra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alimentación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ourie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69491-4729-41D4-8099-DDA20D700D2F}"/>
              </a:ext>
            </a:extLst>
          </p:cNvPr>
          <p:cNvSpPr/>
          <p:nvPr/>
        </p:nvSpPr>
        <p:spPr>
          <a:xfrm>
            <a:off x="4319240" y="3349605"/>
            <a:ext cx="4186549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Las grasas constituyen un nutriente muy importante para el funcionamiento de nuestro organismo</a:t>
            </a:r>
            <a:endParaRPr lang="es-CR" sz="2000" dirty="0">
              <a:solidFill>
                <a:schemeClr val="bg1"/>
              </a:solidFill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A0EB3-E3A7-4D86-9763-5C2D09490FD6}"/>
              </a:ext>
            </a:extLst>
          </p:cNvPr>
          <p:cNvSpPr/>
          <p:nvPr/>
        </p:nvSpPr>
        <p:spPr>
          <a:xfrm>
            <a:off x="217488" y="5409623"/>
            <a:ext cx="445973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R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Existen las grasas saturadas, insaturadas y las grasas trans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72E36-555F-47DE-AF18-F6E25BBDEF78}"/>
              </a:ext>
            </a:extLst>
          </p:cNvPr>
          <p:cNvSpPr/>
          <p:nvPr/>
        </p:nvSpPr>
        <p:spPr>
          <a:xfrm>
            <a:off x="2685568" y="7176201"/>
            <a:ext cx="5913324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Grasas saturadas: se encuentran en alimentos de origen animal como carnes, embutidos, leche y sus derivados (queso, helados). Se trata de grasas que solidifican a temperatura ambiente. </a:t>
            </a:r>
            <a:endParaRPr lang="es-CR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8001E-F13A-4D80-9F47-8CC3130A3A8D}"/>
              </a:ext>
            </a:extLst>
          </p:cNvPr>
          <p:cNvSpPr/>
          <p:nvPr/>
        </p:nvSpPr>
        <p:spPr>
          <a:xfrm>
            <a:off x="174509" y="9355402"/>
            <a:ext cx="5457518" cy="2031325"/>
          </a:xfrm>
          <a:prstGeom prst="rect">
            <a:avLst/>
          </a:prstGeom>
          <a:solidFill>
            <a:srgbClr val="346492"/>
          </a:solidFill>
        </p:spPr>
        <p:txBody>
          <a:bodyPr wrap="square">
            <a:spAutoFit/>
          </a:bodyPr>
          <a:lstStyle/>
          <a:p>
            <a:pPr algn="just"/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Grasas insaturadas: se encuentran en alimentos de origen vegetal como los aceites vegetales: aceite de oliva, girasol o maíz. También en frutos secos: nueces, almendras y en semillas de sésamo, girasol y lino. Las grasas insaturadas se clasifican en: monoinsaturadas y poliinsaturadas.</a:t>
            </a:r>
            <a:endParaRPr lang="es-CR" sz="1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CCB8D-A102-4245-BF34-B80646594076}"/>
              </a:ext>
            </a:extLst>
          </p:cNvPr>
          <p:cNvSpPr/>
          <p:nvPr/>
        </p:nvSpPr>
        <p:spPr>
          <a:xfrm>
            <a:off x="901626" y="12019534"/>
            <a:ext cx="5457518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Monoinsaturadas: el más representativo es el ácido oleico presente principalmente en aceite de oliva y otras grasas de origen vegetal como los aceites de semillas. También se encuentran en las nueces, almendras y aguacates.</a:t>
            </a:r>
            <a:endParaRPr lang="es-CR" sz="1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AB6D6-2726-458E-A254-D523419FF78B}"/>
              </a:ext>
            </a:extLst>
          </p:cNvPr>
          <p:cNvSpPr/>
          <p:nvPr/>
        </p:nvSpPr>
        <p:spPr>
          <a:xfrm>
            <a:off x="896615" y="13631909"/>
            <a:ext cx="5462529" cy="230832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Poliinsaturadas: Son esenciales para nuestro organismo porque no las puede sintetizar y deben ser suministradas a través de la dieta diaria para regular procesos metabólicos de los sistemas cardiovascular, inmune y pulmonar. Dentro de estas encontramos el Omega 3 y Omega 6, presentes en pescados y semillas</a:t>
            </a:r>
            <a:endParaRPr lang="es-CR" sz="1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1BED20-D797-47B0-8C4E-4F9937E3F89A}"/>
              </a:ext>
            </a:extLst>
          </p:cNvPr>
          <p:cNvSpPr/>
          <p:nvPr/>
        </p:nvSpPr>
        <p:spPr>
          <a:xfrm>
            <a:off x="651877" y="16851449"/>
            <a:ext cx="5696696" cy="2031325"/>
          </a:xfrm>
          <a:prstGeom prst="rect">
            <a:avLst/>
          </a:prstGeom>
          <a:solidFill>
            <a:srgbClr val="346492"/>
          </a:solidFill>
        </p:spPr>
        <p:txBody>
          <a:bodyPr wrap="square">
            <a:spAutoFit/>
          </a:bodyPr>
          <a:lstStyle/>
          <a:p>
            <a:pPr algn="just"/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Grasas trans: son grasas insaturadas que se forman en el procesado industrial de algunos alimentos conocido como hidrogenación, durante el cual cambian su configuración y pasan de ser grasas insaturadas a grasas saturadas. Se encuentran en alimentos fritos, snacks, productos horneados (bizcochos, bollos, galletas) y comidas preparadas.</a:t>
            </a:r>
            <a:endParaRPr lang="es-CR" sz="1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C03566-A7B5-476D-87A5-90F09CD63C56}"/>
              </a:ext>
            </a:extLst>
          </p:cNvPr>
          <p:cNvSpPr/>
          <p:nvPr/>
        </p:nvSpPr>
        <p:spPr>
          <a:xfrm>
            <a:off x="1043130" y="20936322"/>
            <a:ext cx="7431289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Revise la calidad y el tipo de la grasa consumida en su dieta,  reduzca el riesgo cardiovascular al disminuir el aporte de grasas saturadas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360F2-E7AD-4FA9-B559-640484135106}"/>
              </a:ext>
            </a:extLst>
          </p:cNvPr>
          <p:cNvSpPr txBox="1"/>
          <p:nvPr/>
        </p:nvSpPr>
        <p:spPr>
          <a:xfrm flipH="1">
            <a:off x="142051" y="26850976"/>
            <a:ext cx="3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¡</a:t>
            </a:r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Construyamos salud juntos!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534C5AD-7E93-41BC-9811-2B8260FBDDEB}"/>
              </a:ext>
            </a:extLst>
          </p:cNvPr>
          <p:cNvSpPr txBox="1"/>
          <p:nvPr/>
        </p:nvSpPr>
        <p:spPr>
          <a:xfrm flipH="1">
            <a:off x="5917766" y="26889580"/>
            <a:ext cx="3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Servicio Médico UNED</a:t>
            </a:r>
          </a:p>
        </p:txBody>
      </p:sp>
      <p:pic>
        <p:nvPicPr>
          <p:cNvPr id="2" name="Picture 2" descr="http://www.plancuidatemas.aesan.msssi.gob.es/images/conocelagrasa/img-recomendaciones-oms.jpg">
            <a:extLst>
              <a:ext uri="{FF2B5EF4-FFF2-40B4-BE49-F238E27FC236}">
                <a16:creationId xmlns:a16="http://schemas.microsoft.com/office/drawing/2014/main" id="{3F2F5177-3572-40DB-A831-6A19A613C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3"/>
          <a:stretch/>
        </p:blipFill>
        <p:spPr bwMode="auto">
          <a:xfrm>
            <a:off x="2178461" y="22487517"/>
            <a:ext cx="4685741" cy="30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A15EE7-24C6-4A5E-AD63-44138BC0084E}"/>
              </a:ext>
            </a:extLst>
          </p:cNvPr>
          <p:cNvSpPr/>
          <p:nvPr/>
        </p:nvSpPr>
        <p:spPr>
          <a:xfrm>
            <a:off x="1476644" y="19408281"/>
            <a:ext cx="6564262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R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La grasa es esencial en nuestra alimentación, elija el tipo de grasa insaturada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31F25A-8D15-4ECB-8CBD-BFFE2C29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51" y="6969408"/>
            <a:ext cx="2466975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E95D2A-00DE-4449-8862-32E8F49D1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514" y="11147996"/>
            <a:ext cx="2362031" cy="18889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B69A-ED7C-4219-974E-DC557BE95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765" y="9326487"/>
            <a:ext cx="2461571" cy="2031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07D178-2860-4D39-8204-158B1F3F2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1045" y="4879437"/>
            <a:ext cx="3033375" cy="20185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D17BA7E-CC26-42EA-A3CD-F0F9E8E59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481" y="16911500"/>
            <a:ext cx="2362032" cy="18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4613</TotalTime>
  <Words>157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Cambria</vt:lpstr>
      <vt:lpstr>Constantia</vt:lpstr>
      <vt:lpstr>Courier</vt:lpstr>
      <vt:lpstr>Impact</vt:lpstr>
      <vt:lpstr>Times New Roman</vt:lpstr>
      <vt:lpstr>Main Event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Lourdes Arce Espinoza</cp:lastModifiedBy>
  <cp:revision>133</cp:revision>
  <dcterms:created xsi:type="dcterms:W3CDTF">2013-02-06T15:19:00Z</dcterms:created>
  <dcterms:modified xsi:type="dcterms:W3CDTF">2019-07-30T21:09:18Z</dcterms:modified>
</cp:coreProperties>
</file>